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2.xml" ContentType="application/vnd.openxmlformats-officedocument.customXmlProperties+xml"/>
  <Override PartName="/customXml/itemProps5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16"/>
  </p:notesMasterIdLst>
  <p:sldIdLst>
    <p:sldId id="268" r:id="rId6"/>
    <p:sldId id="258" r:id="rId7"/>
    <p:sldId id="259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9144000" cy="5143500" type="screen16x9"/>
  <p:notesSz cx="6799263" cy="99298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49">
          <p15:clr>
            <a:srgbClr val="A4A3A4"/>
          </p15:clr>
        </p15:guide>
        <p15:guide id="2" pos="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5697"/>
    <a:srgbClr val="83C55B"/>
    <a:srgbClr val="0070C0"/>
    <a:srgbClr val="000000"/>
    <a:srgbClr val="D0E6CF"/>
    <a:srgbClr val="0096C8"/>
    <a:srgbClr val="0092D4"/>
    <a:srgbClr val="00A0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llanmörkt format 2 - Dekorfär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llanmörkt format 2 - Dekorfär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045" autoAdjust="0"/>
    <p:restoredTop sz="92842" autoAdjust="0"/>
  </p:normalViewPr>
  <p:slideViewPr>
    <p:cSldViewPr snapToGrid="0" showGuides="1">
      <p:cViewPr varScale="1">
        <p:scale>
          <a:sx n="151" d="100"/>
          <a:sy n="151" d="100"/>
        </p:scale>
        <p:origin x="168" y="180"/>
      </p:cViewPr>
      <p:guideLst>
        <p:guide orient="horz" pos="2749"/>
        <p:guide pos="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customXml" Target="../customXml/item5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5F691-4DA6-4E7E-88E0-0B0E5F6DDD4C}" type="datetimeFigureOut">
              <a:rPr lang="sv-SE" smtClean="0"/>
              <a:t>2020-04-06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8287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0CB7F7-2DE7-442F-B621-87F2D8E04FE8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95747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nual för 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12"/>
          <p:cNvSpPr txBox="1">
            <a:spLocks/>
          </p:cNvSpPr>
          <p:nvPr userDrawn="1"/>
        </p:nvSpPr>
        <p:spPr>
          <a:xfrm>
            <a:off x="1046759" y="1884385"/>
            <a:ext cx="3551646" cy="1027480"/>
          </a:xfrm>
          <a:prstGeom prst="rect">
            <a:avLst/>
          </a:prstGeom>
        </p:spPr>
        <p:txBody>
          <a:bodyPr/>
          <a:lstStyle>
            <a:lvl1pPr marL="285750" indent="-285750" algn="l" defTabSz="762000" rtl="0" eaLnBrk="1" fontAlgn="base" hangingPunct="1">
              <a:spcBef>
                <a:spcPct val="10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6575" indent="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80975" indent="-180975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90700" indent="-1762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54238" indent="-873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84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6pPr>
            <a:lvl7pPr marL="28956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7pPr>
            <a:lvl8pPr marL="33528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8pPr>
            <a:lvl9pPr marL="38100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sv-SE" sz="1400" b="1" kern="0" dirty="0" smtClean="0">
                <a:solidFill>
                  <a:srgbClr val="155697"/>
                </a:solidFill>
              </a:rPr>
              <a:t>Skapa ny sida</a:t>
            </a:r>
          </a:p>
          <a:p>
            <a:pPr marL="285750" indent="-285750">
              <a:spcBef>
                <a:spcPts val="160"/>
              </a:spcBef>
            </a:pPr>
            <a:r>
              <a:rPr lang="sv-SE" sz="1200" b="0" u="none" kern="0" dirty="0" smtClean="0"/>
              <a:t>I menyn </a:t>
            </a:r>
            <a:r>
              <a:rPr lang="sv-SE" sz="1200" b="1" u="none" kern="0" dirty="0" smtClean="0"/>
              <a:t>Start</a:t>
            </a:r>
            <a:r>
              <a:rPr lang="sv-SE" sz="1200" b="1" u="none" kern="0" baseline="0" dirty="0" smtClean="0"/>
              <a:t> </a:t>
            </a:r>
            <a:r>
              <a:rPr lang="sv-SE" sz="1200" b="0" u="none" kern="0" baseline="0" dirty="0" smtClean="0"/>
              <a:t>hittar du</a:t>
            </a:r>
            <a:r>
              <a:rPr lang="sv-SE" sz="1200" b="1" u="none" kern="0" baseline="0" dirty="0" smtClean="0"/>
              <a:t> </a:t>
            </a:r>
            <a:r>
              <a:rPr lang="sv-SE" sz="1200" b="0" i="1" u="none" kern="0" baseline="0" dirty="0" smtClean="0"/>
              <a:t>Ny bild</a:t>
            </a:r>
            <a:r>
              <a:rPr lang="sv-SE" sz="1200" b="0" u="none" kern="0" baseline="0" dirty="0" smtClean="0"/>
              <a:t>.</a:t>
            </a:r>
            <a:r>
              <a:rPr lang="sv-SE" sz="1200" b="0" u="none" kern="0" dirty="0" smtClean="0"/>
              <a:t> </a:t>
            </a:r>
          </a:p>
          <a:p>
            <a:pPr marL="285750" indent="-285750">
              <a:spcBef>
                <a:spcPts val="160"/>
              </a:spcBef>
            </a:pPr>
            <a:r>
              <a:rPr lang="sv-SE" sz="1200" i="0" u="none" kern="0" dirty="0" smtClean="0"/>
              <a:t>Klicka på pilen</a:t>
            </a:r>
            <a:r>
              <a:rPr lang="sv-SE" sz="1200" i="0" u="none" kern="0" baseline="0" dirty="0" smtClean="0"/>
              <a:t> och välj den </a:t>
            </a:r>
            <a:r>
              <a:rPr lang="sv-SE" sz="1200" i="0" u="none" kern="0" baseline="0" dirty="0" err="1" smtClean="0"/>
              <a:t>sidmall</a:t>
            </a:r>
            <a:r>
              <a:rPr lang="sv-SE" sz="1200" i="0" u="none" kern="0" baseline="0" dirty="0" smtClean="0"/>
              <a:t> du behöver.</a:t>
            </a:r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pPr marL="228600" marR="0" indent="-228600" algn="l" defTabSz="762000" rtl="0" eaLnBrk="1" fontAlgn="base" latinLnBrk="0" hangingPunct="1">
              <a:lnSpc>
                <a:spcPct val="100000"/>
              </a:lnSpc>
              <a:spcBef>
                <a:spcPts val="160"/>
              </a:spcBef>
              <a:spcAft>
                <a:spcPct val="0"/>
              </a:spcAft>
              <a:buClr>
                <a:schemeClr val="tx2"/>
              </a:buClr>
              <a:buSzTx/>
              <a:buFont typeface="+mj-lt"/>
              <a:buAutoNum type="arabicPeriod"/>
              <a:tabLst/>
              <a:defRPr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/>
          </a:p>
          <a:p>
            <a:endParaRPr lang="sv-SE" sz="1400" kern="0" dirty="0" smtClean="0"/>
          </a:p>
        </p:txBody>
      </p:sp>
      <p:sp>
        <p:nvSpPr>
          <p:cNvPr id="5" name="Rubrik 8"/>
          <p:cNvSpPr txBox="1">
            <a:spLocks/>
          </p:cNvSpPr>
          <p:nvPr userDrawn="1"/>
        </p:nvSpPr>
        <p:spPr>
          <a:xfrm>
            <a:off x="1034250" y="581288"/>
            <a:ext cx="5619750" cy="465534"/>
          </a:xfrm>
          <a:prstGeom prst="rect">
            <a:avLst/>
          </a:prstGeom>
        </p:spPr>
        <p:txBody>
          <a:bodyPr/>
          <a:lstStyle>
            <a:lvl1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  <a:lvl2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2pPr>
            <a:lvl3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3pPr>
            <a:lvl4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4pPr>
            <a:lvl5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5pPr>
            <a:lvl6pPr marL="4572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6pPr>
            <a:lvl7pPr marL="9144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7pPr>
            <a:lvl8pPr marL="13716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8pPr>
            <a:lvl9pPr marL="18288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9pPr>
          </a:lstStyle>
          <a:p>
            <a:r>
              <a:rPr lang="sv-SE" kern="0" dirty="0" smtClean="0"/>
              <a:t>Våra nya mallar</a:t>
            </a:r>
            <a:endParaRPr lang="sv-SE" kern="0" dirty="0"/>
          </a:p>
        </p:txBody>
      </p:sp>
      <p:grpSp>
        <p:nvGrpSpPr>
          <p:cNvPr id="17" name="Grupp 16"/>
          <p:cNvGrpSpPr/>
          <p:nvPr userDrawn="1"/>
        </p:nvGrpSpPr>
        <p:grpSpPr>
          <a:xfrm>
            <a:off x="1153326" y="2947015"/>
            <a:ext cx="1761936" cy="992330"/>
            <a:chOff x="1545535" y="1656085"/>
            <a:chExt cx="1990725" cy="1085850"/>
          </a:xfrm>
        </p:grpSpPr>
        <p:pic>
          <p:nvPicPr>
            <p:cNvPr id="6" name="Bildobjekt 5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5535" y="1656085"/>
              <a:ext cx="1990725" cy="1085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2" name="Ellips 1"/>
            <p:cNvSpPr/>
            <p:nvPr userDrawn="1"/>
          </p:nvSpPr>
          <p:spPr bwMode="auto">
            <a:xfrm>
              <a:off x="2647464" y="2404704"/>
              <a:ext cx="152380" cy="152380"/>
            </a:xfrm>
            <a:prstGeom prst="ellipse">
              <a:avLst/>
            </a:prstGeom>
            <a:noFill/>
            <a:ln w="12700" cap="flat" cmpd="sng" algn="ctr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49" name="Grupp 48"/>
          <p:cNvGrpSpPr/>
          <p:nvPr userDrawn="1"/>
        </p:nvGrpSpPr>
        <p:grpSpPr>
          <a:xfrm>
            <a:off x="4584348" y="2911864"/>
            <a:ext cx="1761936" cy="999291"/>
            <a:chOff x="1563890" y="3912629"/>
            <a:chExt cx="1990725" cy="1085850"/>
          </a:xfrm>
        </p:grpSpPr>
        <p:pic>
          <p:nvPicPr>
            <p:cNvPr id="30" name="Bildobjekt 29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63890" y="3912629"/>
              <a:ext cx="1990725" cy="1085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44" name="Rektangel 43"/>
            <p:cNvSpPr/>
            <p:nvPr userDrawn="1"/>
          </p:nvSpPr>
          <p:spPr bwMode="auto">
            <a:xfrm>
              <a:off x="2802016" y="4183582"/>
              <a:ext cx="736413" cy="215328"/>
            </a:xfrm>
            <a:prstGeom prst="rect">
              <a:avLst/>
            </a:prstGeom>
            <a:noFill/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 dirty="0" smtClean="0">
                <a:ln>
                  <a:noFill/>
                </a:ln>
                <a:noFill/>
                <a:effectLst/>
                <a:latin typeface="Arial" charset="0"/>
              </a:endParaRPr>
            </a:p>
          </p:txBody>
        </p:sp>
      </p:grpSp>
      <p:sp>
        <p:nvSpPr>
          <p:cNvPr id="15" name="Rektangel 14"/>
          <p:cNvSpPr/>
          <p:nvPr userDrawn="1"/>
        </p:nvSpPr>
        <p:spPr>
          <a:xfrm>
            <a:off x="4501299" y="1884384"/>
            <a:ext cx="4572000" cy="91307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sv-SE" sz="1400" b="1" kern="0" dirty="0" smtClean="0">
                <a:solidFill>
                  <a:srgbClr val="155697"/>
                </a:solidFill>
              </a:rPr>
              <a:t>Ändra mall på en befintlig sida</a:t>
            </a:r>
          </a:p>
          <a:p>
            <a:pPr marL="171450" indent="-171450">
              <a:spcBef>
                <a:spcPts val="160"/>
              </a:spcBef>
              <a:buFont typeface="Arial" panose="020B0604020202020204" pitchFamily="34" charset="0"/>
              <a:buChar char="•"/>
            </a:pPr>
            <a:r>
              <a:rPr lang="sv-SE" sz="1200" b="0" u="none" kern="0" dirty="0" smtClean="0"/>
              <a:t>Markera den sida i presentationen som du </a:t>
            </a:r>
            <a:br>
              <a:rPr lang="sv-SE" sz="1200" b="0" u="none" kern="0" dirty="0" smtClean="0"/>
            </a:br>
            <a:r>
              <a:rPr lang="sv-SE" sz="1200" b="0" u="none" kern="0" dirty="0" smtClean="0"/>
              <a:t>vill byta </a:t>
            </a:r>
            <a:r>
              <a:rPr lang="sv-SE" sz="1200" b="0" u="none" kern="0" dirty="0" err="1" smtClean="0"/>
              <a:t>sidmall</a:t>
            </a:r>
            <a:r>
              <a:rPr lang="sv-SE" sz="1200" b="0" u="none" kern="0" dirty="0" smtClean="0"/>
              <a:t> på. </a:t>
            </a:r>
          </a:p>
          <a:p>
            <a:pPr marL="171450" marR="0" indent="-171450" algn="l" defTabSz="762000" rtl="0" eaLnBrk="1" fontAlgn="base" latinLnBrk="0" hangingPunct="1">
              <a:lnSpc>
                <a:spcPct val="100000"/>
              </a:lnSpc>
              <a:spcBef>
                <a:spcPts val="160"/>
              </a:spcBef>
              <a:spcAft>
                <a:spcPct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200" b="0" u="none" kern="0" dirty="0" smtClean="0"/>
              <a:t>Gå</a:t>
            </a:r>
            <a:r>
              <a:rPr lang="sv-SE" sz="1200" b="0" u="none" kern="0" baseline="0" dirty="0" smtClean="0"/>
              <a:t> upp till menyn </a:t>
            </a:r>
            <a:r>
              <a:rPr lang="sv-SE" sz="1200" b="1" u="none" kern="0" dirty="0" smtClean="0"/>
              <a:t>Start</a:t>
            </a:r>
            <a:r>
              <a:rPr lang="sv-SE" sz="1200" b="1" u="none" kern="0" baseline="0" dirty="0" smtClean="0"/>
              <a:t> </a:t>
            </a:r>
            <a:r>
              <a:rPr lang="sv-SE" sz="1200" b="0" u="none" kern="0" baseline="0" dirty="0" smtClean="0"/>
              <a:t>och välj</a:t>
            </a:r>
            <a:r>
              <a:rPr lang="sv-SE" sz="1200" b="1" u="none" kern="0" baseline="0" dirty="0" smtClean="0"/>
              <a:t> </a:t>
            </a:r>
            <a:r>
              <a:rPr lang="sv-SE" sz="1200" b="0" i="1" u="none" kern="0" baseline="0" dirty="0" smtClean="0"/>
              <a:t>Layout</a:t>
            </a:r>
            <a:r>
              <a:rPr lang="sv-SE" sz="1200" b="0" u="none" kern="0" baseline="0" dirty="0" smtClean="0"/>
              <a:t>.</a:t>
            </a:r>
            <a:r>
              <a:rPr lang="sv-SE" sz="1200" b="0" u="none" kern="0" dirty="0" smtClean="0"/>
              <a:t> </a:t>
            </a:r>
          </a:p>
        </p:txBody>
      </p:sp>
      <p:sp>
        <p:nvSpPr>
          <p:cNvPr id="11" name="Platshållare för text 12"/>
          <p:cNvSpPr txBox="1">
            <a:spLocks/>
          </p:cNvSpPr>
          <p:nvPr userDrawn="1"/>
        </p:nvSpPr>
        <p:spPr>
          <a:xfrm>
            <a:off x="1051491" y="1139021"/>
            <a:ext cx="6419585" cy="691441"/>
          </a:xfrm>
          <a:prstGeom prst="rect">
            <a:avLst/>
          </a:prstGeom>
        </p:spPr>
        <p:txBody>
          <a:bodyPr/>
          <a:lstStyle>
            <a:lvl1pPr marL="285750" indent="-285750" algn="l" defTabSz="762000" rtl="0" eaLnBrk="1" fontAlgn="base" hangingPunct="1">
              <a:spcBef>
                <a:spcPct val="10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6575" indent="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80975" indent="-180975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90700" indent="-1762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54238" indent="-873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84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6pPr>
            <a:lvl7pPr marL="28956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7pPr>
            <a:lvl8pPr marL="33528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8pPr>
            <a:lvl9pPr marL="38100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>
              <a:spcBef>
                <a:spcPts val="160"/>
              </a:spcBef>
              <a:buNone/>
            </a:pPr>
            <a:r>
              <a:rPr lang="sv-SE" sz="1200" b="1" i="0" u="none" kern="0" baseline="0" dirty="0" smtClean="0"/>
              <a:t>Det finns två gemensamma powerpointmallar för organisationen, en blå och en vit. Du hittar båda i VIS. Avsändaren är Region Norrbotten, oavsett vilken division vi tillhör. Använd de befintliga sidmallarna (layout) så långt det är möjligt.</a:t>
            </a:r>
            <a:endParaRPr lang="sv-SE" sz="1400" i="0" u="none" kern="0" baseline="0" dirty="0" smtClean="0"/>
          </a:p>
        </p:txBody>
      </p:sp>
    </p:spTree>
    <p:extLst>
      <p:ext uri="{BB962C8B-B14F-4D97-AF65-F5344CB8AC3E}">
        <p14:creationId xmlns:p14="http://schemas.microsoft.com/office/powerpoint/2010/main" val="3851852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8467"/>
            <a:ext cx="9144000" cy="5151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dirty="0" smtClean="0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04132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 Helbild med text ovanp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5151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dirty="0" smtClean="0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62001" y="734616"/>
            <a:ext cx="3590925" cy="2065734"/>
          </a:xfrm>
          <a:prstGeom prst="rect">
            <a:avLst/>
          </a:prstGeom>
        </p:spPr>
        <p:txBody>
          <a:bodyPr/>
          <a:lstStyle>
            <a:lvl1pPr>
              <a:lnSpc>
                <a:spcPct val="110000"/>
              </a:lnSpc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63683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 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2335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Titel &amp; presentatö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/>
          <p:cNvSpPr>
            <a:spLocks noGrp="1"/>
          </p:cNvSpPr>
          <p:nvPr>
            <p:ph type="title"/>
          </p:nvPr>
        </p:nvSpPr>
        <p:spPr>
          <a:xfrm>
            <a:off x="1319002" y="1084333"/>
            <a:ext cx="6497905" cy="1011503"/>
          </a:xfrm>
          <a:prstGeom prst="rect">
            <a:avLst/>
          </a:prstGeom>
        </p:spPr>
        <p:txBody>
          <a:bodyPr anchor="b"/>
          <a:lstStyle>
            <a:lvl1pPr algn="ctr">
              <a:defRPr sz="32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8" name="Platshållare för text 12"/>
          <p:cNvSpPr>
            <a:spLocks noGrp="1"/>
          </p:cNvSpPr>
          <p:nvPr>
            <p:ph type="body" sz="quarter" idx="14"/>
          </p:nvPr>
        </p:nvSpPr>
        <p:spPr>
          <a:xfrm>
            <a:off x="1319002" y="2127489"/>
            <a:ext cx="6505997" cy="68853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0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2939234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8"/>
          <p:cNvSpPr>
            <a:spLocks noGrp="1"/>
          </p:cNvSpPr>
          <p:nvPr>
            <p:ph type="title"/>
          </p:nvPr>
        </p:nvSpPr>
        <p:spPr>
          <a:xfrm>
            <a:off x="1592722" y="384370"/>
            <a:ext cx="5978095" cy="834016"/>
          </a:xfrm>
          <a:prstGeom prst="rect">
            <a:avLst/>
          </a:prstGeom>
        </p:spPr>
        <p:txBody>
          <a:bodyPr anchor="b" anchorCtr="0"/>
          <a:lstStyle>
            <a:lvl1pPr>
              <a:defRPr sz="2400" b="1" baseline="0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6" name="Platshållare för innehåll 2"/>
          <p:cNvSpPr>
            <a:spLocks noGrp="1"/>
          </p:cNvSpPr>
          <p:nvPr>
            <p:ph sz="half" idx="1"/>
          </p:nvPr>
        </p:nvSpPr>
        <p:spPr>
          <a:xfrm>
            <a:off x="1592722" y="1314954"/>
            <a:ext cx="5978096" cy="3049084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445566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ara figur elle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tshållare för innehåll 2"/>
          <p:cNvSpPr>
            <a:spLocks noGrp="1"/>
          </p:cNvSpPr>
          <p:nvPr>
            <p:ph sz="half" idx="1"/>
          </p:nvPr>
        </p:nvSpPr>
        <p:spPr>
          <a:xfrm>
            <a:off x="1134534" y="355600"/>
            <a:ext cx="6917266" cy="400843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None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7367899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Figur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8"/>
          <p:cNvSpPr>
            <a:spLocks noGrp="1"/>
          </p:cNvSpPr>
          <p:nvPr>
            <p:ph type="title"/>
          </p:nvPr>
        </p:nvSpPr>
        <p:spPr>
          <a:xfrm>
            <a:off x="5494493" y="439043"/>
            <a:ext cx="3197701" cy="607580"/>
          </a:xfrm>
          <a:prstGeom prst="rect">
            <a:avLst/>
          </a:prstGeom>
        </p:spPr>
        <p:txBody>
          <a:bodyPr anchor="b" anchorCtr="0"/>
          <a:lstStyle>
            <a:lvl1pPr>
              <a:defRPr sz="2000" b="1" baseline="0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5" name="Platshållare för innehåll 2"/>
          <p:cNvSpPr>
            <a:spLocks noGrp="1"/>
          </p:cNvSpPr>
          <p:nvPr>
            <p:ph sz="half" idx="1"/>
          </p:nvPr>
        </p:nvSpPr>
        <p:spPr>
          <a:xfrm>
            <a:off x="525982" y="440267"/>
            <a:ext cx="4879497" cy="3923771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800"/>
              </a:spcBef>
              <a:buFont typeface="Arial" panose="020B0604020202020204" pitchFamily="34" charset="0"/>
              <a:buNone/>
              <a:defRPr sz="1600" baseline="0">
                <a:latin typeface="+mn-lt"/>
              </a:defRPr>
            </a:lvl1pPr>
            <a:lvl2pPr marL="536575" indent="0">
              <a:buNone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0"/>
          </p:nvPr>
        </p:nvSpPr>
        <p:spPr>
          <a:xfrm>
            <a:off x="5494492" y="1065562"/>
            <a:ext cx="3212538" cy="3298475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61013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Foto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 userDrawn="1"/>
        </p:nvSpPr>
        <p:spPr>
          <a:xfrm>
            <a:off x="495300" y="2585971"/>
            <a:ext cx="2009775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sv-SE" sz="1100" dirty="0" smtClean="0"/>
              <a:t>OBS! Om du behöver justera bilden inom ramen – dubbelklicka på bilden och välj verktyget ”Beskär” som dyker upp i menyn. 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238500" y="258945"/>
            <a:ext cx="5295900" cy="825388"/>
          </a:xfrm>
          <a:prstGeom prst="rect">
            <a:avLst/>
          </a:prstGeom>
        </p:spPr>
        <p:txBody>
          <a:bodyPr anchor="b"/>
          <a:lstStyle>
            <a:lvl1pPr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2857500" cy="514350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dirty="0" smtClean="0"/>
              <a:t>Klicka på ikonen för att lägga till en bild</a:t>
            </a:r>
            <a:endParaRPr lang="sv-SE" dirty="0"/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0"/>
          </p:nvPr>
        </p:nvSpPr>
        <p:spPr>
          <a:xfrm>
            <a:off x="3234389" y="1168401"/>
            <a:ext cx="5300190" cy="3195638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4257691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72448" y="348300"/>
            <a:ext cx="7550022" cy="742660"/>
          </a:xfrm>
          <a:prstGeom prst="rect">
            <a:avLst/>
          </a:prstGeom>
        </p:spPr>
        <p:txBody>
          <a:bodyPr anchor="ctr" anchorCtr="0"/>
          <a:lstStyle>
            <a:lvl1pPr algn="l"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683211" y="1257840"/>
            <a:ext cx="3557174" cy="3094396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cxnSp>
        <p:nvCxnSpPr>
          <p:cNvPr id="11" name="Straight Connector 10"/>
          <p:cNvCxnSpPr/>
          <p:nvPr userDrawn="1"/>
        </p:nvCxnSpPr>
        <p:spPr bwMode="auto">
          <a:xfrm flipH="1">
            <a:off x="4434107" y="1284703"/>
            <a:ext cx="22878" cy="305677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rgbClr val="6A6C63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5" name="Content Placeholder 2"/>
          <p:cNvSpPr>
            <a:spLocks noGrp="1"/>
          </p:cNvSpPr>
          <p:nvPr>
            <p:ph sz="half" idx="10"/>
          </p:nvPr>
        </p:nvSpPr>
        <p:spPr>
          <a:xfrm>
            <a:off x="4665297" y="1257840"/>
            <a:ext cx="3557174" cy="3094396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39313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 Jämförels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72448" y="247552"/>
            <a:ext cx="7560784" cy="774953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FontTx/>
              <a:buNone/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683210" y="1647196"/>
            <a:ext cx="3664797" cy="269945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1"/>
          </p:nvPr>
        </p:nvSpPr>
        <p:spPr>
          <a:xfrm>
            <a:off x="669464" y="1043308"/>
            <a:ext cx="3702264" cy="4810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2"/>
          </p:nvPr>
        </p:nvSpPr>
        <p:spPr>
          <a:xfrm>
            <a:off x="4555069" y="1648910"/>
            <a:ext cx="3690650" cy="269945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3"/>
          </p:nvPr>
        </p:nvSpPr>
        <p:spPr>
          <a:xfrm>
            <a:off x="4564979" y="1045022"/>
            <a:ext cx="3680739" cy="4810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cxnSp>
        <p:nvCxnSpPr>
          <p:cNvPr id="9" name="Rak 8"/>
          <p:cNvCxnSpPr/>
          <p:nvPr userDrawn="1"/>
        </p:nvCxnSpPr>
        <p:spPr bwMode="auto">
          <a:xfrm>
            <a:off x="677333" y="1591733"/>
            <a:ext cx="3691467" cy="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Rak 9"/>
          <p:cNvCxnSpPr/>
          <p:nvPr userDrawn="1"/>
        </p:nvCxnSpPr>
        <p:spPr bwMode="auto">
          <a:xfrm>
            <a:off x="4555068" y="1591733"/>
            <a:ext cx="3691467" cy="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096424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 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3743833"/>
            <a:ext cx="5486400" cy="603250"/>
          </a:xfrm>
          <a:prstGeom prst="rect">
            <a:avLst/>
          </a:prstGeom>
        </p:spPr>
        <p:txBody>
          <a:bodyPr anchor="t" anchorCtr="0"/>
          <a:lstStyle>
            <a:lvl1pPr marL="0" indent="0">
              <a:lnSpc>
                <a:spcPct val="110000"/>
              </a:lnSpc>
              <a:buNone/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2288" y="3315204"/>
            <a:ext cx="5486400" cy="425450"/>
          </a:xfrm>
          <a:prstGeom prst="rect">
            <a:avLst/>
          </a:prstGeom>
        </p:spPr>
        <p:txBody>
          <a:bodyPr anchor="b" anchorCtr="0"/>
          <a:lstStyle>
            <a:lvl1pPr>
              <a:defRPr sz="16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1809276" y="338665"/>
            <a:ext cx="5455123" cy="2929834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6198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ChangeArrowheads="1"/>
          </p:cNvSpPr>
          <p:nvPr/>
        </p:nvSpPr>
        <p:spPr bwMode="auto">
          <a:xfrm>
            <a:off x="179388" y="4731544"/>
            <a:ext cx="2087562" cy="270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defTabSz="7620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600" dirty="0">
                <a:solidFill>
                  <a:srgbClr val="969696"/>
                </a:solidFill>
              </a:rPr>
              <a:t/>
            </a:r>
            <a:br>
              <a:rPr lang="sv-SE" sz="600" dirty="0">
                <a:solidFill>
                  <a:srgbClr val="969696"/>
                </a:solidFill>
              </a:rPr>
            </a:br>
            <a:endParaRPr lang="sv-SE" sz="600" dirty="0">
              <a:solidFill>
                <a:srgbClr val="969696"/>
              </a:solidFill>
            </a:endParaRP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5522" y="4568759"/>
            <a:ext cx="1537487" cy="325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0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3" r:id="rId2"/>
    <p:sldLayoutId id="2147483671" r:id="rId3"/>
    <p:sldLayoutId id="2147483678" r:id="rId4"/>
    <p:sldLayoutId id="2147483672" r:id="rId5"/>
    <p:sldLayoutId id="2147483662" r:id="rId6"/>
    <p:sldLayoutId id="2147483674" r:id="rId7"/>
    <p:sldLayoutId id="2147483677" r:id="rId8"/>
    <p:sldLayoutId id="2147483676" r:id="rId9"/>
    <p:sldLayoutId id="2147483664" r:id="rId10"/>
    <p:sldLayoutId id="2147483680" r:id="rId11"/>
    <p:sldLayoutId id="2147483679" r:id="rId12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7620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2pPr>
      <a:lvl3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3pPr>
      <a:lvl4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4pPr>
      <a:lvl5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5pPr>
      <a:lvl6pPr marL="4572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6pPr>
      <a:lvl7pPr marL="9144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7pPr>
      <a:lvl8pPr marL="13716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8pPr>
      <a:lvl9pPr marL="18288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9pPr>
    </p:titleStyle>
    <p:bodyStyle>
      <a:lvl1pPr marL="107950" indent="-107950" algn="l" defTabSz="762000" rtl="0" eaLnBrk="1" fontAlgn="base" hangingPunct="1">
        <a:spcBef>
          <a:spcPct val="100000"/>
        </a:spcBef>
        <a:spcAft>
          <a:spcPct val="0"/>
        </a:spcAft>
        <a:buClr>
          <a:schemeClr val="tx2"/>
        </a:buClr>
        <a:buFont typeface="Arial" charset="0"/>
        <a:buChar char="•"/>
        <a:defRPr sz="1600">
          <a:solidFill>
            <a:schemeClr val="tx2"/>
          </a:solidFill>
          <a:latin typeface="+mn-lt"/>
          <a:ea typeface="+mn-ea"/>
          <a:cs typeface="+mn-cs"/>
        </a:defRPr>
      </a:lvl1pPr>
      <a:lvl2pPr marL="720725" indent="-18415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Arial" charset="0"/>
        <a:buChar char="–"/>
        <a:defRPr sz="1600">
          <a:solidFill>
            <a:schemeClr val="tx2"/>
          </a:solidFill>
          <a:latin typeface="+mn-lt"/>
        </a:defRPr>
      </a:lvl2pPr>
      <a:lvl3pPr marL="1257300" indent="-873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5000"/>
        <a:buFont typeface="Arial" charset="0"/>
        <a:buChar char="•"/>
        <a:defRPr sz="1600">
          <a:solidFill>
            <a:schemeClr val="tx2"/>
          </a:solidFill>
          <a:latin typeface="+mn-lt"/>
        </a:defRPr>
      </a:lvl3pPr>
      <a:lvl4pPr marL="1790700" indent="-1762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Arial" charset="0"/>
        <a:buChar char="–"/>
        <a:defRPr sz="1600">
          <a:solidFill>
            <a:schemeClr val="tx2"/>
          </a:solidFill>
          <a:latin typeface="+mn-lt"/>
        </a:defRPr>
      </a:lvl4pPr>
      <a:lvl5pPr marL="2154238" indent="-873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Arial" charset="0"/>
        <a:buChar char="•"/>
        <a:defRPr sz="1600">
          <a:solidFill>
            <a:schemeClr val="tx2"/>
          </a:solidFill>
          <a:latin typeface="+mn-lt"/>
        </a:defRPr>
      </a:lvl5pPr>
      <a:lvl6pPr marL="24384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6pPr>
      <a:lvl7pPr marL="28956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7pPr>
      <a:lvl8pPr marL="33528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8pPr>
      <a:lvl9pPr marL="38100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Förvaltningsområde VIS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Rektangel 3"/>
          <p:cNvSpPr/>
          <p:nvPr/>
        </p:nvSpPr>
        <p:spPr bwMode="auto">
          <a:xfrm>
            <a:off x="1592721" y="1326491"/>
            <a:ext cx="2871328" cy="41275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1450" marR="0" indent="-1714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sv-SE" sz="900" b="1" dirty="0" smtClean="0">
                <a:latin typeface="Arial" charset="0"/>
              </a:rPr>
              <a:t>Objektägare:</a:t>
            </a:r>
            <a:r>
              <a:rPr lang="sv-SE" sz="900" dirty="0" smtClean="0">
                <a:latin typeface="Arial" charset="0"/>
              </a:rPr>
              <a:t> Anneli Granberg</a:t>
            </a:r>
          </a:p>
          <a:p>
            <a:pPr marL="171450" marR="0" indent="-1714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sv-SE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Förvaltningsledare:</a:t>
            </a:r>
            <a:r>
              <a:rPr kumimoji="0" lang="sv-SE" sz="9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Monika Öhman</a:t>
            </a:r>
            <a:endParaRPr kumimoji="0" lang="sv-SE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ektangel 7"/>
          <p:cNvSpPr/>
          <p:nvPr/>
        </p:nvSpPr>
        <p:spPr bwMode="auto">
          <a:xfrm>
            <a:off x="1592721" y="1783027"/>
            <a:ext cx="2871328" cy="41275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1450" indent="-171450" eaLnBrk="0" fontAlgn="base" hangingPunct="0">
              <a:spcBef>
                <a:spcPct val="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sv-SE" sz="900" b="1" dirty="0" smtClean="0">
                <a:latin typeface="Arial" charset="0"/>
              </a:rPr>
              <a:t>Objektspecialist: </a:t>
            </a:r>
            <a:r>
              <a:rPr lang="sv-SE" sz="900" dirty="0" smtClean="0">
                <a:latin typeface="Arial" charset="0"/>
              </a:rPr>
              <a:t>Sandra Sikblad</a:t>
            </a: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sv-SE" sz="900" b="1" dirty="0" smtClean="0">
                <a:latin typeface="Arial" charset="0"/>
              </a:rPr>
              <a:t>Objektspecialist: </a:t>
            </a:r>
            <a:r>
              <a:rPr lang="sv-SE" sz="900" dirty="0" smtClean="0">
                <a:latin typeface="Arial" charset="0"/>
              </a:rPr>
              <a:t>Klas Gustafsson</a:t>
            </a:r>
            <a:endParaRPr lang="sv-SE" sz="900" dirty="0">
              <a:latin typeface="Arial" charset="0"/>
            </a:endParaRPr>
          </a:p>
        </p:txBody>
      </p:sp>
      <p:sp>
        <p:nvSpPr>
          <p:cNvPr id="9" name="Rektangel 8"/>
          <p:cNvSpPr/>
          <p:nvPr/>
        </p:nvSpPr>
        <p:spPr bwMode="auto">
          <a:xfrm>
            <a:off x="4699489" y="1773402"/>
            <a:ext cx="2871328" cy="41275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1450" indent="-171450" eaLnBrk="0" fontAlgn="base" hangingPunct="0">
              <a:spcBef>
                <a:spcPct val="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sv-SE" sz="900" b="1" dirty="0" smtClean="0">
                <a:latin typeface="Arial" charset="0"/>
              </a:rPr>
              <a:t>Utvecklare: </a:t>
            </a:r>
            <a:r>
              <a:rPr lang="sv-SE" sz="900" dirty="0" smtClean="0">
                <a:latin typeface="Arial" charset="0"/>
              </a:rPr>
              <a:t>Fredrik </a:t>
            </a:r>
            <a:r>
              <a:rPr lang="sv-SE" sz="900" dirty="0" err="1" smtClean="0">
                <a:latin typeface="Arial" charset="0"/>
              </a:rPr>
              <a:t>Apelqvist</a:t>
            </a:r>
            <a:endParaRPr lang="sv-SE" sz="900" dirty="0" smtClean="0">
              <a:latin typeface="Arial" charset="0"/>
            </a:endParaRP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sv-SE" sz="900" b="1" dirty="0" smtClean="0">
                <a:latin typeface="Arial" charset="0"/>
              </a:rPr>
              <a:t>Driftansvarig: </a:t>
            </a:r>
            <a:r>
              <a:rPr lang="sv-SE" sz="900" dirty="0" smtClean="0">
                <a:latin typeface="Arial" charset="0"/>
              </a:rPr>
              <a:t>Emil Eriksson</a:t>
            </a:r>
            <a:endParaRPr lang="sv-SE" sz="900" dirty="0">
              <a:latin typeface="Arial" charset="0"/>
            </a:endParaRPr>
          </a:p>
        </p:txBody>
      </p:sp>
      <p:sp>
        <p:nvSpPr>
          <p:cNvPr id="10" name="Rektangel 9"/>
          <p:cNvSpPr/>
          <p:nvPr/>
        </p:nvSpPr>
        <p:spPr bwMode="auto">
          <a:xfrm>
            <a:off x="4699489" y="1345741"/>
            <a:ext cx="2871328" cy="41275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1450" marR="0" indent="-1714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sv-SE" sz="900" b="1" dirty="0" smtClean="0">
                <a:latin typeface="Arial" charset="0"/>
              </a:rPr>
              <a:t>Systemägare: </a:t>
            </a:r>
            <a:r>
              <a:rPr lang="sv-SE" sz="900" dirty="0" smtClean="0">
                <a:latin typeface="Arial" charset="0"/>
              </a:rPr>
              <a:t>Irene Lundmark</a:t>
            </a:r>
            <a:endParaRPr lang="sv-SE" sz="900" dirty="0" smtClean="0">
              <a:latin typeface="Arial" charset="0"/>
            </a:endParaRPr>
          </a:p>
          <a:p>
            <a:pPr marL="171450" marR="0" indent="-1714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sv-SE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Förvaltningsledare IT: </a:t>
            </a:r>
            <a:r>
              <a:rPr lang="sv-SE" sz="900" dirty="0" smtClean="0">
                <a:solidFill>
                  <a:schemeClr val="tx1"/>
                </a:solidFill>
                <a:latin typeface="Arial" charset="0"/>
              </a:rPr>
              <a:t>Ingela Jannok-Öhlund</a:t>
            </a:r>
            <a:endParaRPr kumimoji="0" lang="sv-SE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Rektangel 10"/>
          <p:cNvSpPr/>
          <p:nvPr/>
        </p:nvSpPr>
        <p:spPr bwMode="auto">
          <a:xfrm>
            <a:off x="518124" y="2406647"/>
            <a:ext cx="8127289" cy="990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00"/>
              </a:spcAft>
              <a:buClrTx/>
              <a:buSzTx/>
              <a:buFontTx/>
              <a:buNone/>
              <a:tabLst/>
            </a:pPr>
            <a:r>
              <a:rPr kumimoji="0" lang="sv-SE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Kontaktpersoner VIS </a:t>
            </a:r>
            <a:r>
              <a:rPr kumimoji="0" lang="sv-SE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(en/division)</a:t>
            </a:r>
          </a:p>
          <a:p>
            <a:pPr marL="0" marR="0" indent="0" defTabSz="895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52538" algn="l"/>
                <a:tab pos="1611313" algn="l"/>
                <a:tab pos="2424113" algn="l"/>
                <a:tab pos="3856038" algn="l"/>
                <a:tab pos="4930775" algn="l"/>
                <a:tab pos="6010275" algn="l"/>
                <a:tab pos="7085013" algn="l"/>
              </a:tabLst>
            </a:pPr>
            <a:r>
              <a:rPr lang="sv-SE" sz="700" b="1" dirty="0" smtClean="0">
                <a:solidFill>
                  <a:schemeClr val="tx1"/>
                </a:solidFill>
                <a:latin typeface="Arial" charset="0"/>
              </a:rPr>
              <a:t>Folktandvård</a:t>
            </a:r>
            <a:r>
              <a:rPr lang="sv-SE" sz="900" dirty="0" smtClean="0">
                <a:solidFill>
                  <a:schemeClr val="tx1"/>
                </a:solidFill>
                <a:latin typeface="Arial" charset="0"/>
              </a:rPr>
              <a:t> 	</a:t>
            </a:r>
            <a:r>
              <a:rPr lang="sv-SE" sz="700" b="1" dirty="0" smtClean="0">
                <a:solidFill>
                  <a:schemeClr val="tx1"/>
                </a:solidFill>
                <a:latin typeface="Arial" charset="0"/>
              </a:rPr>
              <a:t>Kultur och utbildning  	Regiondirektörens stab </a:t>
            </a:r>
            <a:r>
              <a:rPr lang="sv-SE" sz="700" dirty="0" smtClean="0">
                <a:solidFill>
                  <a:schemeClr val="tx1"/>
                </a:solidFill>
                <a:latin typeface="Arial" charset="0"/>
              </a:rPr>
              <a:t>	</a:t>
            </a:r>
            <a:r>
              <a:rPr lang="sv-SE" sz="700" b="1" dirty="0" smtClean="0">
                <a:solidFill>
                  <a:schemeClr val="tx1"/>
                </a:solidFill>
                <a:latin typeface="Arial" charset="0"/>
              </a:rPr>
              <a:t>Länssjukvård</a:t>
            </a:r>
            <a:r>
              <a:rPr lang="sv-SE" sz="700" dirty="0" smtClean="0">
                <a:solidFill>
                  <a:schemeClr val="tx1"/>
                </a:solidFill>
                <a:latin typeface="Arial" charset="0"/>
              </a:rPr>
              <a:t> 	</a:t>
            </a:r>
            <a:r>
              <a:rPr lang="sv-SE" sz="700" b="1" dirty="0" smtClean="0">
                <a:solidFill>
                  <a:schemeClr val="tx1"/>
                </a:solidFill>
                <a:latin typeface="Arial" charset="0"/>
              </a:rPr>
              <a:t>Länsteknik</a:t>
            </a:r>
            <a:r>
              <a:rPr lang="sv-SE" sz="700" dirty="0" smtClean="0">
                <a:solidFill>
                  <a:schemeClr val="tx1"/>
                </a:solidFill>
                <a:latin typeface="Arial" charset="0"/>
              </a:rPr>
              <a:t> 	</a:t>
            </a:r>
            <a:r>
              <a:rPr lang="sv-SE" sz="700" b="1" dirty="0" smtClean="0">
                <a:solidFill>
                  <a:schemeClr val="tx1"/>
                </a:solidFill>
                <a:latin typeface="Arial" charset="0"/>
              </a:rPr>
              <a:t>Närsjukvård</a:t>
            </a:r>
            <a:r>
              <a:rPr lang="sv-SE" sz="700" dirty="0" smtClean="0">
                <a:solidFill>
                  <a:schemeClr val="tx1"/>
                </a:solidFill>
                <a:latin typeface="Arial" charset="0"/>
              </a:rPr>
              <a:t> 	</a:t>
            </a:r>
            <a:r>
              <a:rPr lang="sv-SE" sz="700" b="1" dirty="0" smtClean="0">
                <a:solidFill>
                  <a:schemeClr val="tx1"/>
                </a:solidFill>
                <a:latin typeface="Arial" charset="0"/>
              </a:rPr>
              <a:t>Service</a:t>
            </a:r>
          </a:p>
          <a:p>
            <a:pPr marL="0" marR="0" indent="0" defTabSz="8969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627063" algn="l"/>
                <a:tab pos="1252538" algn="l"/>
                <a:tab pos="2424113" algn="l"/>
                <a:tab pos="3856038" algn="l"/>
                <a:tab pos="4930775" algn="l"/>
                <a:tab pos="6010275" algn="l"/>
                <a:tab pos="7085013" algn="l"/>
              </a:tabLst>
            </a:pPr>
            <a:r>
              <a:rPr kumimoji="0" lang="sv-SE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	Susanna</a:t>
            </a:r>
            <a:r>
              <a:rPr kumimoji="0" lang="sv-SE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Goldkuhl Tegnevall	</a:t>
            </a:r>
            <a:r>
              <a:rPr kumimoji="0" lang="sv-SE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Anna Kristina Stålnacke</a:t>
            </a:r>
            <a:r>
              <a:rPr kumimoji="0" lang="sv-SE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	Monika Öhman	</a:t>
            </a:r>
            <a:r>
              <a:rPr lang="sv-SE" sz="700" dirty="0" smtClean="0">
                <a:solidFill>
                  <a:schemeClr val="tx1"/>
                </a:solidFill>
                <a:latin typeface="Arial" charset="0"/>
              </a:rPr>
              <a:t>Erika Andersson</a:t>
            </a:r>
            <a:r>
              <a:rPr kumimoji="0" lang="sv-SE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	Charlotte Jonsson	Katarina Englund	Dan-Christer Nilsson</a:t>
            </a:r>
            <a:br>
              <a:rPr kumimoji="0" lang="sv-SE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sv-SE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								Gun </a:t>
            </a:r>
            <a:r>
              <a:rPr kumimoji="0" lang="sv-SE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Rörland</a:t>
            </a:r>
            <a:r>
              <a:rPr lang="sv-SE" sz="700" baseline="0" dirty="0" smtClean="0">
                <a:solidFill>
                  <a:schemeClr val="tx1"/>
                </a:solidFill>
                <a:latin typeface="Arial" charset="0"/>
              </a:rPr>
              <a:t>	</a:t>
            </a:r>
          </a:p>
        </p:txBody>
      </p:sp>
      <p:sp>
        <p:nvSpPr>
          <p:cNvPr id="12" name="Rektangel 11"/>
          <p:cNvSpPr/>
          <p:nvPr/>
        </p:nvSpPr>
        <p:spPr bwMode="auto">
          <a:xfrm>
            <a:off x="518124" y="3607251"/>
            <a:ext cx="8127289" cy="990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Lokala användarstöd </a:t>
            </a:r>
            <a:r>
              <a:rPr kumimoji="0" lang="sv-SE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VIS (för </a:t>
            </a:r>
            <a:r>
              <a:rPr kumimoji="0" lang="sv-SE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alla basenheter)</a:t>
            </a:r>
          </a:p>
        </p:txBody>
      </p:sp>
      <p:sp>
        <p:nvSpPr>
          <p:cNvPr id="13" name="Uttryckssymbol 12"/>
          <p:cNvSpPr/>
          <p:nvPr/>
        </p:nvSpPr>
        <p:spPr bwMode="auto">
          <a:xfrm>
            <a:off x="6586034" y="3097458"/>
            <a:ext cx="268565" cy="242988"/>
          </a:xfrm>
          <a:prstGeom prst="smileyFac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Uttryckssymbol 13"/>
          <p:cNvSpPr/>
          <p:nvPr/>
        </p:nvSpPr>
        <p:spPr bwMode="auto">
          <a:xfrm>
            <a:off x="6954193" y="3096175"/>
            <a:ext cx="268565" cy="242988"/>
          </a:xfrm>
          <a:prstGeom prst="smileyFac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Uttryckssymbol 14"/>
          <p:cNvSpPr/>
          <p:nvPr/>
        </p:nvSpPr>
        <p:spPr bwMode="auto">
          <a:xfrm>
            <a:off x="7688383" y="3096175"/>
            <a:ext cx="268565" cy="242988"/>
          </a:xfrm>
          <a:prstGeom prst="smileyFac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Uttryckssymbol 15"/>
          <p:cNvSpPr/>
          <p:nvPr/>
        </p:nvSpPr>
        <p:spPr bwMode="auto">
          <a:xfrm>
            <a:off x="8039898" y="3097596"/>
            <a:ext cx="268565" cy="242988"/>
          </a:xfrm>
          <a:prstGeom prst="smileyFac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Uttryckssymbol 16"/>
          <p:cNvSpPr/>
          <p:nvPr/>
        </p:nvSpPr>
        <p:spPr bwMode="auto">
          <a:xfrm>
            <a:off x="5697873" y="3091064"/>
            <a:ext cx="268565" cy="242988"/>
          </a:xfrm>
          <a:prstGeom prst="smileyFac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Uttryckssymbol 17"/>
          <p:cNvSpPr/>
          <p:nvPr/>
        </p:nvSpPr>
        <p:spPr bwMode="auto">
          <a:xfrm>
            <a:off x="4566439" y="3095702"/>
            <a:ext cx="268565" cy="242988"/>
          </a:xfrm>
          <a:prstGeom prst="smileyFac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Uttryckssymbol 18"/>
          <p:cNvSpPr/>
          <p:nvPr/>
        </p:nvSpPr>
        <p:spPr bwMode="auto">
          <a:xfrm>
            <a:off x="6006864" y="3911046"/>
            <a:ext cx="268565" cy="242988"/>
          </a:xfrm>
          <a:prstGeom prst="smileyFac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Uttryckssymbol 19"/>
          <p:cNvSpPr/>
          <p:nvPr/>
        </p:nvSpPr>
        <p:spPr bwMode="auto">
          <a:xfrm>
            <a:off x="2076020" y="3091064"/>
            <a:ext cx="268565" cy="242988"/>
          </a:xfrm>
          <a:prstGeom prst="smileyFac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Uttryckssymbol 20"/>
          <p:cNvSpPr/>
          <p:nvPr/>
        </p:nvSpPr>
        <p:spPr bwMode="auto">
          <a:xfrm>
            <a:off x="809832" y="3097458"/>
            <a:ext cx="268565" cy="242988"/>
          </a:xfrm>
          <a:prstGeom prst="smileyFac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Uttryckssymbol 21"/>
          <p:cNvSpPr/>
          <p:nvPr/>
        </p:nvSpPr>
        <p:spPr bwMode="auto">
          <a:xfrm>
            <a:off x="1670784" y="4170506"/>
            <a:ext cx="268565" cy="242988"/>
          </a:xfrm>
          <a:prstGeom prst="smileyFac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Uttryckssymbol 22"/>
          <p:cNvSpPr/>
          <p:nvPr/>
        </p:nvSpPr>
        <p:spPr bwMode="auto">
          <a:xfrm>
            <a:off x="1962992" y="4167826"/>
            <a:ext cx="268565" cy="242988"/>
          </a:xfrm>
          <a:prstGeom prst="smileyFac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Uttryckssymbol 23"/>
          <p:cNvSpPr/>
          <p:nvPr/>
        </p:nvSpPr>
        <p:spPr bwMode="auto">
          <a:xfrm>
            <a:off x="2255200" y="4167826"/>
            <a:ext cx="268565" cy="242988"/>
          </a:xfrm>
          <a:prstGeom prst="smileyFac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Uttryckssymbol 24"/>
          <p:cNvSpPr/>
          <p:nvPr/>
        </p:nvSpPr>
        <p:spPr bwMode="auto">
          <a:xfrm>
            <a:off x="2554369" y="4167826"/>
            <a:ext cx="268565" cy="242988"/>
          </a:xfrm>
          <a:prstGeom prst="smileyFac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Uttryckssymbol 25"/>
          <p:cNvSpPr/>
          <p:nvPr/>
        </p:nvSpPr>
        <p:spPr bwMode="auto">
          <a:xfrm>
            <a:off x="3357605" y="3981057"/>
            <a:ext cx="268565" cy="242988"/>
          </a:xfrm>
          <a:prstGeom prst="smileyFac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Uttryckssymbol 26"/>
          <p:cNvSpPr/>
          <p:nvPr/>
        </p:nvSpPr>
        <p:spPr bwMode="auto">
          <a:xfrm>
            <a:off x="3039320" y="4239331"/>
            <a:ext cx="268565" cy="242988"/>
          </a:xfrm>
          <a:prstGeom prst="smileyFac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Uttryckssymbol 27"/>
          <p:cNvSpPr/>
          <p:nvPr/>
        </p:nvSpPr>
        <p:spPr bwMode="auto">
          <a:xfrm>
            <a:off x="2905038" y="3896605"/>
            <a:ext cx="268565" cy="242988"/>
          </a:xfrm>
          <a:prstGeom prst="smileyFac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Uttryckssymbol 28"/>
          <p:cNvSpPr/>
          <p:nvPr/>
        </p:nvSpPr>
        <p:spPr bwMode="auto">
          <a:xfrm>
            <a:off x="2629167" y="3901450"/>
            <a:ext cx="268565" cy="242988"/>
          </a:xfrm>
          <a:prstGeom prst="smileyFac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Uttryckssymbol 29"/>
          <p:cNvSpPr/>
          <p:nvPr/>
        </p:nvSpPr>
        <p:spPr bwMode="auto">
          <a:xfrm>
            <a:off x="2353296" y="3901450"/>
            <a:ext cx="268565" cy="242988"/>
          </a:xfrm>
          <a:prstGeom prst="smileyFac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Uttryckssymbol 30"/>
          <p:cNvSpPr/>
          <p:nvPr/>
        </p:nvSpPr>
        <p:spPr bwMode="auto">
          <a:xfrm>
            <a:off x="4685198" y="4239331"/>
            <a:ext cx="268565" cy="242988"/>
          </a:xfrm>
          <a:prstGeom prst="smileyFac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" name="Uttryckssymbol 31"/>
          <p:cNvSpPr/>
          <p:nvPr/>
        </p:nvSpPr>
        <p:spPr bwMode="auto">
          <a:xfrm>
            <a:off x="3623736" y="4244411"/>
            <a:ext cx="268565" cy="242988"/>
          </a:xfrm>
          <a:prstGeom prst="smileyFac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Uttryckssymbol 32"/>
          <p:cNvSpPr/>
          <p:nvPr/>
        </p:nvSpPr>
        <p:spPr bwMode="auto">
          <a:xfrm>
            <a:off x="3650954" y="3981365"/>
            <a:ext cx="268565" cy="242988"/>
          </a:xfrm>
          <a:prstGeom prst="smileyFac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4" name="Uttryckssymbol 33"/>
          <p:cNvSpPr/>
          <p:nvPr/>
        </p:nvSpPr>
        <p:spPr bwMode="auto">
          <a:xfrm>
            <a:off x="4541323" y="3981057"/>
            <a:ext cx="268565" cy="242988"/>
          </a:xfrm>
          <a:prstGeom prst="smileyFac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" name="Uttryckssymbol 34"/>
          <p:cNvSpPr/>
          <p:nvPr/>
        </p:nvSpPr>
        <p:spPr bwMode="auto">
          <a:xfrm>
            <a:off x="4377196" y="4251978"/>
            <a:ext cx="268565" cy="242988"/>
          </a:xfrm>
          <a:prstGeom prst="smileyFac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" name="Uttryckssymbol 35"/>
          <p:cNvSpPr/>
          <p:nvPr/>
        </p:nvSpPr>
        <p:spPr bwMode="auto">
          <a:xfrm>
            <a:off x="4991231" y="4239907"/>
            <a:ext cx="268565" cy="242988"/>
          </a:xfrm>
          <a:prstGeom prst="smileyFac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Uttryckssymbol 36"/>
          <p:cNvSpPr/>
          <p:nvPr/>
        </p:nvSpPr>
        <p:spPr bwMode="auto">
          <a:xfrm>
            <a:off x="3301556" y="3095876"/>
            <a:ext cx="268565" cy="242988"/>
          </a:xfrm>
          <a:prstGeom prst="smileyFac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" name="Uttryckssymbol 37"/>
          <p:cNvSpPr/>
          <p:nvPr/>
        </p:nvSpPr>
        <p:spPr bwMode="auto">
          <a:xfrm>
            <a:off x="3331528" y="4246616"/>
            <a:ext cx="268565" cy="242988"/>
          </a:xfrm>
          <a:prstGeom prst="smileyFac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" name="Uttryckssymbol 38"/>
          <p:cNvSpPr/>
          <p:nvPr/>
        </p:nvSpPr>
        <p:spPr bwMode="auto">
          <a:xfrm>
            <a:off x="3948982" y="3990256"/>
            <a:ext cx="268565" cy="242988"/>
          </a:xfrm>
          <a:prstGeom prst="smileyFac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0" name="Uttryckssymbol 39"/>
          <p:cNvSpPr/>
          <p:nvPr/>
        </p:nvSpPr>
        <p:spPr bwMode="auto">
          <a:xfrm>
            <a:off x="4242914" y="3990285"/>
            <a:ext cx="268565" cy="242988"/>
          </a:xfrm>
          <a:prstGeom prst="smileyFac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" name="Uttryckssymbol 40"/>
          <p:cNvSpPr/>
          <p:nvPr/>
        </p:nvSpPr>
        <p:spPr bwMode="auto">
          <a:xfrm>
            <a:off x="5296031" y="4239331"/>
            <a:ext cx="268565" cy="242988"/>
          </a:xfrm>
          <a:prstGeom prst="smileyFac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2" name="Uttryckssymbol 41"/>
          <p:cNvSpPr/>
          <p:nvPr/>
        </p:nvSpPr>
        <p:spPr bwMode="auto">
          <a:xfrm>
            <a:off x="5596583" y="4233244"/>
            <a:ext cx="268565" cy="242988"/>
          </a:xfrm>
          <a:prstGeom prst="smileyFac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3" name="Uttryckssymbol 42"/>
          <p:cNvSpPr/>
          <p:nvPr/>
        </p:nvSpPr>
        <p:spPr bwMode="auto">
          <a:xfrm>
            <a:off x="5679496" y="3931159"/>
            <a:ext cx="268565" cy="242988"/>
          </a:xfrm>
          <a:prstGeom prst="smileyFac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4" name="Uttryckssymbol 43"/>
          <p:cNvSpPr/>
          <p:nvPr/>
        </p:nvSpPr>
        <p:spPr bwMode="auto">
          <a:xfrm>
            <a:off x="6335242" y="3917031"/>
            <a:ext cx="268565" cy="242988"/>
          </a:xfrm>
          <a:prstGeom prst="smileyFac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5" name="Uttryckssymbol 44"/>
          <p:cNvSpPr/>
          <p:nvPr/>
        </p:nvSpPr>
        <p:spPr bwMode="auto">
          <a:xfrm>
            <a:off x="6661601" y="3903899"/>
            <a:ext cx="268565" cy="242988"/>
          </a:xfrm>
          <a:prstGeom prst="smileyFac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" name="Uttryckssymbol 45"/>
          <p:cNvSpPr/>
          <p:nvPr/>
        </p:nvSpPr>
        <p:spPr bwMode="auto">
          <a:xfrm>
            <a:off x="6239459" y="4183833"/>
            <a:ext cx="268565" cy="242988"/>
          </a:xfrm>
          <a:prstGeom prst="smileyFac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7" name="Uttryckssymbol 46"/>
          <p:cNvSpPr/>
          <p:nvPr/>
        </p:nvSpPr>
        <p:spPr bwMode="auto">
          <a:xfrm>
            <a:off x="6527185" y="4177147"/>
            <a:ext cx="268565" cy="242988"/>
          </a:xfrm>
          <a:prstGeom prst="smileyFac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8" name="Uttryckssymbol 47"/>
          <p:cNvSpPr/>
          <p:nvPr/>
        </p:nvSpPr>
        <p:spPr bwMode="auto">
          <a:xfrm>
            <a:off x="6818583" y="4167826"/>
            <a:ext cx="268565" cy="242988"/>
          </a:xfrm>
          <a:prstGeom prst="smileyFac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9" name="Uttryckssymbol 48"/>
          <p:cNvSpPr/>
          <p:nvPr/>
        </p:nvSpPr>
        <p:spPr bwMode="auto">
          <a:xfrm>
            <a:off x="7106309" y="4175853"/>
            <a:ext cx="268565" cy="242988"/>
          </a:xfrm>
          <a:prstGeom prst="smileyFac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63" name="Rak pil 62"/>
          <p:cNvCxnSpPr>
            <a:endCxn id="12" idx="0"/>
          </p:cNvCxnSpPr>
          <p:nvPr/>
        </p:nvCxnSpPr>
        <p:spPr bwMode="auto">
          <a:xfrm>
            <a:off x="4581768" y="3397247"/>
            <a:ext cx="1" cy="210004"/>
          </a:xfrm>
          <a:prstGeom prst="straightConnector1">
            <a:avLst/>
          </a:prstGeom>
          <a:solidFill>
            <a:schemeClr val="bg1"/>
          </a:solidFill>
          <a:ln w="0" cap="flat" cmpd="sng" algn="ctr">
            <a:solidFill>
              <a:srgbClr val="FF0000"/>
            </a:solidFill>
            <a:prstDash val="solid"/>
            <a:round/>
            <a:headEnd type="arrow" w="med" len="sm"/>
            <a:tailEnd type="arrow" w="med" len="sm"/>
          </a:ln>
          <a:effectLst/>
        </p:spPr>
      </p:cxnSp>
      <p:cxnSp>
        <p:nvCxnSpPr>
          <p:cNvPr id="67" name="Rak pil 66"/>
          <p:cNvCxnSpPr/>
          <p:nvPr/>
        </p:nvCxnSpPr>
        <p:spPr bwMode="auto">
          <a:xfrm>
            <a:off x="2922410" y="2205155"/>
            <a:ext cx="0" cy="210004"/>
          </a:xfrm>
          <a:prstGeom prst="straightConnector1">
            <a:avLst/>
          </a:prstGeom>
          <a:solidFill>
            <a:schemeClr val="bg1"/>
          </a:solidFill>
          <a:ln w="0" cap="flat" cmpd="sng" algn="ctr">
            <a:solidFill>
              <a:srgbClr val="FF0000"/>
            </a:solidFill>
            <a:prstDash val="solid"/>
            <a:round/>
            <a:headEnd type="arrow" w="med" len="sm"/>
            <a:tailEnd type="arrow" w="med" len="sm"/>
          </a:ln>
          <a:effectLst/>
        </p:spPr>
      </p:cxnSp>
    </p:spTree>
    <p:extLst>
      <p:ext uri="{BB962C8B-B14F-4D97-AF65-F5344CB8AC3E}">
        <p14:creationId xmlns:p14="http://schemas.microsoft.com/office/powerpoint/2010/main" val="1160685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Befattningsbeskrivning</a:t>
            </a:r>
            <a:br>
              <a:rPr lang="sv-SE" dirty="0" smtClean="0"/>
            </a:br>
            <a:r>
              <a:rPr lang="sv-SE" sz="1600" dirty="0" smtClean="0"/>
              <a:t>Lokalt användarstöd</a:t>
            </a:r>
            <a:endParaRPr lang="sv-SE" sz="16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1200" b="1" dirty="0" smtClean="0"/>
              <a:t>Roll</a:t>
            </a:r>
            <a:r>
              <a:rPr lang="sv-SE" sz="1200" dirty="0" smtClean="0"/>
              <a:t>: Lokalt användarstöd</a:t>
            </a:r>
          </a:p>
          <a:p>
            <a:pPr marL="0" indent="0">
              <a:buNone/>
            </a:pPr>
            <a:r>
              <a:rPr lang="sv-SE" sz="1200" b="1" dirty="0" smtClean="0"/>
              <a:t>Organisation</a:t>
            </a:r>
            <a:r>
              <a:rPr lang="sv-SE" sz="1200" dirty="0" smtClean="0"/>
              <a:t>: En/basenhet (samma person kan vara LA för flera basenheter)</a:t>
            </a:r>
          </a:p>
          <a:p>
            <a:pPr marL="0" indent="0">
              <a:buNone/>
            </a:pPr>
            <a:r>
              <a:rPr lang="sv-SE" sz="1200" b="1" dirty="0" smtClean="0"/>
              <a:t>Beskrivning</a:t>
            </a:r>
            <a:r>
              <a:rPr lang="sv-SE" sz="1200" dirty="0" smtClean="0"/>
              <a:t>:</a:t>
            </a:r>
          </a:p>
          <a:p>
            <a:r>
              <a:rPr lang="sv-SE" sz="1200" dirty="0" smtClean="0"/>
              <a:t>Användarstöd för VIS inom sin enhet</a:t>
            </a:r>
          </a:p>
          <a:p>
            <a:r>
              <a:rPr lang="sv-SE" sz="1200" dirty="0" smtClean="0"/>
              <a:t>Svara på frågor gällande VIS och eskalera till kontaktperson vid behov</a:t>
            </a:r>
          </a:p>
          <a:p>
            <a:r>
              <a:rPr lang="sv-SE" sz="1200" dirty="0" smtClean="0"/>
              <a:t>Vidareförmedla förändringskrav och nya önskemål till kontaktperson</a:t>
            </a:r>
          </a:p>
          <a:p>
            <a:r>
              <a:rPr lang="sv-SE" sz="1200" dirty="0" smtClean="0"/>
              <a:t>Skapa rutin för dokumenthantering på enheten </a:t>
            </a:r>
          </a:p>
        </p:txBody>
      </p:sp>
    </p:spTree>
    <p:extLst>
      <p:ext uri="{BB962C8B-B14F-4D97-AF65-F5344CB8AC3E}">
        <p14:creationId xmlns:p14="http://schemas.microsoft.com/office/powerpoint/2010/main" val="227056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Befattningsbeskrivning</a:t>
            </a:r>
            <a:br>
              <a:rPr lang="sv-SE" dirty="0" smtClean="0"/>
            </a:br>
            <a:r>
              <a:rPr lang="sv-SE" sz="1600" dirty="0" smtClean="0"/>
              <a:t>Objektägare</a:t>
            </a:r>
            <a:endParaRPr lang="sv-SE" sz="16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1200" b="1" dirty="0" smtClean="0"/>
              <a:t>Roll</a:t>
            </a:r>
            <a:r>
              <a:rPr lang="sv-SE" sz="1200" dirty="0" smtClean="0"/>
              <a:t>: Objektägare</a:t>
            </a:r>
          </a:p>
          <a:p>
            <a:pPr marL="0" indent="0">
              <a:buNone/>
            </a:pPr>
            <a:r>
              <a:rPr lang="sv-SE" sz="1200" b="1" dirty="0" smtClean="0"/>
              <a:t>Organisation</a:t>
            </a:r>
            <a:r>
              <a:rPr lang="sv-SE" sz="1200" dirty="0" smtClean="0"/>
              <a:t>: Regiondirektörens stab, verksamhetsavdelningen</a:t>
            </a:r>
          </a:p>
          <a:p>
            <a:pPr marL="0" indent="0">
              <a:buNone/>
            </a:pPr>
            <a:r>
              <a:rPr lang="sv-SE" sz="1200" b="1" dirty="0" smtClean="0"/>
              <a:t>Beskrivning</a:t>
            </a:r>
            <a:r>
              <a:rPr lang="sv-SE" sz="1200" dirty="0" smtClean="0"/>
              <a:t>: </a:t>
            </a:r>
          </a:p>
          <a:p>
            <a:r>
              <a:rPr lang="sv-SE" sz="1200" dirty="0" smtClean="0"/>
              <a:t>Ansvara för att förvaltningsobjekt VIS ger hög kundupplevd nytta och att förvaltningsverksamheten är kostnadseffektiv, har till sin hjälp en förvaltningsledare</a:t>
            </a:r>
          </a:p>
          <a:p>
            <a:r>
              <a:rPr lang="sv-SE" sz="1200" dirty="0" smtClean="0"/>
              <a:t>Ansvara för regelverk och processer gällande VIS</a:t>
            </a:r>
            <a:endParaRPr lang="sv-SE" sz="1200" dirty="0"/>
          </a:p>
        </p:txBody>
      </p:sp>
    </p:spTree>
    <p:extLst>
      <p:ext uri="{BB962C8B-B14F-4D97-AF65-F5344CB8AC3E}">
        <p14:creationId xmlns:p14="http://schemas.microsoft.com/office/powerpoint/2010/main" val="1232900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Befattningsbeskrivning</a:t>
            </a:r>
            <a:br>
              <a:rPr lang="sv-SE" dirty="0" smtClean="0"/>
            </a:br>
            <a:r>
              <a:rPr lang="sv-SE" sz="1600" dirty="0" smtClean="0"/>
              <a:t>Systemägare</a:t>
            </a:r>
            <a:endParaRPr lang="sv-SE" sz="16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1200" b="1" dirty="0" smtClean="0"/>
              <a:t>Roll</a:t>
            </a:r>
            <a:r>
              <a:rPr lang="sv-SE" sz="1200" dirty="0" smtClean="0"/>
              <a:t>: Systemägare</a:t>
            </a:r>
          </a:p>
          <a:p>
            <a:pPr marL="0" indent="0">
              <a:buNone/>
            </a:pPr>
            <a:r>
              <a:rPr lang="sv-SE" sz="1200" b="1" dirty="0" smtClean="0"/>
              <a:t>Organisation</a:t>
            </a:r>
            <a:r>
              <a:rPr lang="sv-SE" sz="1200" dirty="0" smtClean="0"/>
              <a:t>: Länsteknik</a:t>
            </a:r>
          </a:p>
          <a:p>
            <a:pPr marL="0" indent="0">
              <a:buNone/>
            </a:pPr>
            <a:r>
              <a:rPr lang="sv-SE" sz="1200" b="1" dirty="0" smtClean="0"/>
              <a:t>Beskrivning</a:t>
            </a:r>
            <a:r>
              <a:rPr lang="sv-SE" sz="1200" dirty="0" smtClean="0"/>
              <a:t>: </a:t>
            </a:r>
          </a:p>
          <a:p>
            <a:r>
              <a:rPr lang="sv-SE" sz="1200" dirty="0" smtClean="0"/>
              <a:t>Ansvara för den tekniska lösningen</a:t>
            </a:r>
          </a:p>
        </p:txBody>
      </p:sp>
    </p:spTree>
    <p:extLst>
      <p:ext uri="{BB962C8B-B14F-4D97-AF65-F5344CB8AC3E}">
        <p14:creationId xmlns:p14="http://schemas.microsoft.com/office/powerpoint/2010/main" val="2168115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Befattningsbeskrivning</a:t>
            </a:r>
            <a:br>
              <a:rPr lang="sv-SE" dirty="0" smtClean="0"/>
            </a:br>
            <a:r>
              <a:rPr lang="sv-SE" sz="1600" dirty="0" smtClean="0"/>
              <a:t>Förvaltningsledare</a:t>
            </a:r>
            <a:endParaRPr lang="sv-SE" sz="16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1200" b="1" dirty="0" smtClean="0"/>
              <a:t>Roll</a:t>
            </a:r>
            <a:r>
              <a:rPr lang="sv-SE" sz="1200" dirty="0" smtClean="0"/>
              <a:t>: Förvaltningsledare</a:t>
            </a:r>
          </a:p>
          <a:p>
            <a:pPr marL="0" indent="0">
              <a:buNone/>
            </a:pPr>
            <a:r>
              <a:rPr lang="sv-SE" sz="1200" b="1" dirty="0" smtClean="0"/>
              <a:t>Organisation</a:t>
            </a:r>
            <a:r>
              <a:rPr lang="sv-SE" sz="1200" dirty="0" smtClean="0"/>
              <a:t>: Regiondirektörens stab, verksamhetsavdelningen</a:t>
            </a:r>
          </a:p>
          <a:p>
            <a:pPr marL="0" indent="0">
              <a:buNone/>
            </a:pPr>
            <a:r>
              <a:rPr lang="sv-SE" sz="1200" b="1" dirty="0" smtClean="0"/>
              <a:t>Beskrivning</a:t>
            </a:r>
            <a:r>
              <a:rPr lang="sv-SE" sz="1200" dirty="0" smtClean="0"/>
              <a:t>: </a:t>
            </a:r>
          </a:p>
          <a:p>
            <a:r>
              <a:rPr lang="sv-SE" sz="1200" dirty="0" smtClean="0"/>
              <a:t>Tar tillsammans med FLIT fram förvaltningsrapporter samt säkerställer att de verksamhetsnära målen och IT-funktionalitet uppnås</a:t>
            </a:r>
          </a:p>
          <a:p>
            <a:r>
              <a:rPr lang="sv-SE" sz="1200" dirty="0" smtClean="0"/>
              <a:t>Övergripande ansvar för dokumenthantering inom Region Norrbotten, där VIS är en del</a:t>
            </a:r>
          </a:p>
          <a:p>
            <a:r>
              <a:rPr lang="sv-SE" sz="1200" dirty="0" smtClean="0"/>
              <a:t>Ansvar för mallar och regelverk gällande dokumenthantering</a:t>
            </a:r>
          </a:p>
          <a:p>
            <a:r>
              <a:rPr lang="sv-SE" sz="1200" dirty="0" smtClean="0"/>
              <a:t>Sammankalla till förvaltnings- och styrgruppsmöten</a:t>
            </a:r>
          </a:p>
          <a:p>
            <a:r>
              <a:rPr lang="sv-SE" sz="1200" dirty="0" smtClean="0"/>
              <a:t>Kravställa och prioritera utvecklingsinsatser inom förvaltningen tillsammans med FLIT</a:t>
            </a:r>
            <a:endParaRPr lang="sv-SE" sz="1200" dirty="0"/>
          </a:p>
        </p:txBody>
      </p:sp>
    </p:spTree>
    <p:extLst>
      <p:ext uri="{BB962C8B-B14F-4D97-AF65-F5344CB8AC3E}">
        <p14:creationId xmlns:p14="http://schemas.microsoft.com/office/powerpoint/2010/main" val="388733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Befattningsbeskrivning</a:t>
            </a:r>
            <a:br>
              <a:rPr lang="sv-SE" dirty="0" smtClean="0"/>
            </a:br>
            <a:r>
              <a:rPr lang="sv-SE" sz="1600" dirty="0" smtClean="0"/>
              <a:t>Förvaltningsledare IT</a:t>
            </a:r>
            <a:endParaRPr lang="sv-SE" sz="16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1200" b="1" dirty="0" smtClean="0"/>
              <a:t>Roll</a:t>
            </a:r>
            <a:r>
              <a:rPr lang="sv-SE" sz="1200" dirty="0" smtClean="0"/>
              <a:t>: Förvaltningsledare IT</a:t>
            </a:r>
            <a:endParaRPr lang="sv-SE" sz="1200" b="1" dirty="0" smtClean="0"/>
          </a:p>
          <a:p>
            <a:pPr marL="0" indent="0">
              <a:buNone/>
            </a:pPr>
            <a:r>
              <a:rPr lang="sv-SE" sz="1200" b="1" dirty="0" smtClean="0"/>
              <a:t>Organisation</a:t>
            </a:r>
            <a:r>
              <a:rPr lang="sv-SE" sz="1200" dirty="0" smtClean="0"/>
              <a:t>: Länsteknik</a:t>
            </a:r>
          </a:p>
          <a:p>
            <a:pPr marL="0" indent="0">
              <a:buNone/>
            </a:pPr>
            <a:r>
              <a:rPr lang="sv-SE" sz="1200" b="1" dirty="0" smtClean="0"/>
              <a:t>Beskrivning</a:t>
            </a:r>
            <a:r>
              <a:rPr lang="sv-SE" sz="1200" dirty="0" smtClean="0"/>
              <a:t>: </a:t>
            </a:r>
          </a:p>
          <a:p>
            <a:r>
              <a:rPr lang="sv-SE" sz="1200" dirty="0" smtClean="0"/>
              <a:t>Tar tillsammans med FL fram förvaltningsplan och rapporter samt säkerställa att de verksamhetsnära målen och IT-funktionalitet uppnås</a:t>
            </a:r>
          </a:p>
          <a:p>
            <a:r>
              <a:rPr lang="sv-SE" sz="1200" dirty="0" smtClean="0"/>
              <a:t>Kravanalys, lösning, beställning</a:t>
            </a:r>
            <a:endParaRPr lang="sv-SE" sz="1200" dirty="0"/>
          </a:p>
        </p:txBody>
      </p:sp>
    </p:spTree>
    <p:extLst>
      <p:ext uri="{BB962C8B-B14F-4D97-AF65-F5344CB8AC3E}">
        <p14:creationId xmlns:p14="http://schemas.microsoft.com/office/powerpoint/2010/main" val="105617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Befattningsbeskrivning</a:t>
            </a:r>
            <a:br>
              <a:rPr lang="sv-SE" dirty="0" smtClean="0"/>
            </a:br>
            <a:r>
              <a:rPr lang="sv-SE" sz="1600" dirty="0" smtClean="0"/>
              <a:t>Utvecklare</a:t>
            </a:r>
            <a:endParaRPr lang="sv-SE" sz="16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1200" b="1" dirty="0" smtClean="0"/>
              <a:t>Roll</a:t>
            </a:r>
            <a:r>
              <a:rPr lang="sv-SE" sz="1200" dirty="0" smtClean="0"/>
              <a:t>: Utvecklare</a:t>
            </a:r>
          </a:p>
          <a:p>
            <a:pPr marL="0" indent="0">
              <a:buNone/>
            </a:pPr>
            <a:r>
              <a:rPr lang="sv-SE" sz="1200" b="1" dirty="0" smtClean="0"/>
              <a:t>Organisation</a:t>
            </a:r>
            <a:r>
              <a:rPr lang="sv-SE" sz="1200" dirty="0" smtClean="0"/>
              <a:t>: Länsteknik</a:t>
            </a:r>
          </a:p>
          <a:p>
            <a:pPr marL="0" indent="0">
              <a:buNone/>
            </a:pPr>
            <a:r>
              <a:rPr lang="sv-SE" sz="1200" b="1" dirty="0" smtClean="0"/>
              <a:t>Beskrivning</a:t>
            </a:r>
            <a:r>
              <a:rPr lang="sv-SE" sz="1200" dirty="0" smtClean="0"/>
              <a:t>: </a:t>
            </a:r>
          </a:p>
          <a:p>
            <a:r>
              <a:rPr lang="sv-SE" sz="1200" dirty="0" smtClean="0"/>
              <a:t>Felavhjälpning</a:t>
            </a:r>
          </a:p>
          <a:p>
            <a:r>
              <a:rPr lang="sv-SE" sz="1200" dirty="0" smtClean="0"/>
              <a:t>Prestanda</a:t>
            </a:r>
          </a:p>
          <a:p>
            <a:r>
              <a:rPr lang="sv-SE" sz="1200" dirty="0" smtClean="0"/>
              <a:t>Installation</a:t>
            </a:r>
          </a:p>
          <a:p>
            <a:r>
              <a:rPr lang="sv-SE" sz="1200" dirty="0" smtClean="0"/>
              <a:t>Övervakning</a:t>
            </a:r>
          </a:p>
          <a:p>
            <a:r>
              <a:rPr lang="sv-SE" sz="1200" dirty="0" smtClean="0"/>
              <a:t>Statistik</a:t>
            </a:r>
          </a:p>
          <a:p>
            <a:r>
              <a:rPr lang="sv-SE" sz="1200" dirty="0" smtClean="0"/>
              <a:t>Utveckling</a:t>
            </a:r>
            <a:endParaRPr lang="sv-SE" sz="1200" dirty="0"/>
          </a:p>
        </p:txBody>
      </p:sp>
    </p:spTree>
    <p:extLst>
      <p:ext uri="{BB962C8B-B14F-4D97-AF65-F5344CB8AC3E}">
        <p14:creationId xmlns:p14="http://schemas.microsoft.com/office/powerpoint/2010/main" val="961369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Befattningsbeskrivning</a:t>
            </a:r>
            <a:br>
              <a:rPr lang="sv-SE" dirty="0" smtClean="0"/>
            </a:br>
            <a:r>
              <a:rPr lang="sv-SE" sz="1600" dirty="0" smtClean="0"/>
              <a:t>Driftansvarig</a:t>
            </a:r>
            <a:endParaRPr lang="sv-SE" sz="16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1200" b="1" dirty="0"/>
              <a:t>Roll</a:t>
            </a:r>
            <a:r>
              <a:rPr lang="sv-SE" sz="1200" dirty="0"/>
              <a:t>: </a:t>
            </a:r>
            <a:r>
              <a:rPr lang="sv-SE" sz="1200" dirty="0" smtClean="0"/>
              <a:t>Driftansvarig</a:t>
            </a:r>
            <a:endParaRPr lang="sv-SE" sz="1200" dirty="0"/>
          </a:p>
          <a:p>
            <a:pPr marL="0" indent="0">
              <a:buNone/>
            </a:pPr>
            <a:r>
              <a:rPr lang="sv-SE" sz="1200" b="1" dirty="0"/>
              <a:t>Organisation</a:t>
            </a:r>
            <a:r>
              <a:rPr lang="sv-SE" sz="1200" dirty="0"/>
              <a:t>: Länsteknik</a:t>
            </a:r>
          </a:p>
          <a:p>
            <a:pPr marL="0" indent="0">
              <a:buNone/>
            </a:pPr>
            <a:r>
              <a:rPr lang="sv-SE" sz="1200" b="1" dirty="0"/>
              <a:t>Beskrivning</a:t>
            </a:r>
            <a:r>
              <a:rPr lang="sv-SE" sz="1200" dirty="0"/>
              <a:t>: </a:t>
            </a:r>
            <a:endParaRPr lang="sv-SE" sz="1200" dirty="0" smtClean="0"/>
          </a:p>
          <a:p>
            <a:r>
              <a:rPr lang="sv-SE" sz="1200" dirty="0" smtClean="0"/>
              <a:t>Ansvarig för drift och underhåll, server, backup samt teknisk administration</a:t>
            </a:r>
            <a:endParaRPr lang="sv-SE" sz="1200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975144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Befattningsbeskrivning</a:t>
            </a:r>
            <a:br>
              <a:rPr lang="sv-SE" dirty="0" smtClean="0"/>
            </a:br>
            <a:r>
              <a:rPr lang="sv-SE" sz="1600" dirty="0" smtClean="0"/>
              <a:t>Objektspecialist</a:t>
            </a:r>
            <a:endParaRPr lang="sv-SE" sz="16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1200" b="1" dirty="0"/>
              <a:t>Roll</a:t>
            </a:r>
            <a:r>
              <a:rPr lang="sv-SE" sz="1200" dirty="0"/>
              <a:t>: </a:t>
            </a:r>
            <a:r>
              <a:rPr lang="sv-SE" sz="1200" dirty="0" smtClean="0"/>
              <a:t>Objektspecialist</a:t>
            </a:r>
            <a:endParaRPr lang="sv-SE" sz="1200" dirty="0"/>
          </a:p>
          <a:p>
            <a:pPr marL="0" indent="0">
              <a:buNone/>
            </a:pPr>
            <a:r>
              <a:rPr lang="sv-SE" sz="1200" b="1" dirty="0"/>
              <a:t>Organisation</a:t>
            </a:r>
            <a:r>
              <a:rPr lang="sv-SE" sz="1200" dirty="0"/>
              <a:t>: </a:t>
            </a:r>
            <a:r>
              <a:rPr lang="sv-SE" sz="1200" dirty="0" smtClean="0"/>
              <a:t>Regiondirektörens stab, verksamhetsavdelningen</a:t>
            </a:r>
            <a:endParaRPr lang="sv-SE" sz="1200" dirty="0"/>
          </a:p>
          <a:p>
            <a:pPr marL="0" indent="0">
              <a:buNone/>
            </a:pPr>
            <a:r>
              <a:rPr lang="sv-SE" sz="1200" b="1" dirty="0" smtClean="0"/>
              <a:t>Beskrivning</a:t>
            </a:r>
            <a:r>
              <a:rPr lang="sv-SE" sz="1200" dirty="0"/>
              <a:t>: </a:t>
            </a:r>
            <a:endParaRPr lang="sv-SE" sz="1200" dirty="0" smtClean="0"/>
          </a:p>
          <a:p>
            <a:r>
              <a:rPr lang="sv-SE" sz="1200" dirty="0" smtClean="0"/>
              <a:t>Ambassadör och användarstöd/support för VIS inom Region Norrbotten</a:t>
            </a:r>
          </a:p>
          <a:p>
            <a:r>
              <a:rPr lang="sv-SE" sz="1200" dirty="0" smtClean="0"/>
              <a:t>Ansvara för att utbilda och hålla i arbetsdagar för producenter i VIS</a:t>
            </a:r>
          </a:p>
          <a:p>
            <a:r>
              <a:rPr lang="sv-SE" sz="1200" dirty="0" smtClean="0"/>
              <a:t>Delta vid regelbundna förvaltningsmöten och möten med divisionernas kontaktpersoner</a:t>
            </a:r>
          </a:p>
          <a:p>
            <a:r>
              <a:rPr lang="sv-SE" sz="1200" dirty="0" smtClean="0"/>
              <a:t>Information till verksamheterna</a:t>
            </a:r>
          </a:p>
          <a:p>
            <a:r>
              <a:rPr lang="sv-SE" sz="1200" dirty="0" smtClean="0"/>
              <a:t>Testa funktion efter release, uppdateringar och buggrättningar</a:t>
            </a:r>
          </a:p>
          <a:p>
            <a:r>
              <a:rPr lang="sv-SE" sz="1200" dirty="0" smtClean="0"/>
              <a:t>Hjälpa lokala användarstöd med dokumentstruktur för enheten</a:t>
            </a:r>
            <a:endParaRPr lang="sv-SE" sz="1200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051696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Befattningsbeskrivning</a:t>
            </a:r>
            <a:br>
              <a:rPr lang="sv-SE" dirty="0" smtClean="0"/>
            </a:br>
            <a:r>
              <a:rPr lang="sv-SE" sz="1600" dirty="0" smtClean="0"/>
              <a:t>Kontaktperson</a:t>
            </a:r>
            <a:endParaRPr lang="sv-SE" sz="16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1200" b="1" dirty="0" smtClean="0"/>
              <a:t>Roll</a:t>
            </a:r>
            <a:r>
              <a:rPr lang="sv-SE" sz="1200" dirty="0" smtClean="0"/>
              <a:t>: Kontaktperson</a:t>
            </a:r>
          </a:p>
          <a:p>
            <a:pPr marL="0" indent="0">
              <a:buNone/>
            </a:pPr>
            <a:r>
              <a:rPr lang="sv-SE" sz="1200" b="1" dirty="0" smtClean="0"/>
              <a:t>Organisation</a:t>
            </a:r>
            <a:r>
              <a:rPr lang="sv-SE" sz="1200" dirty="0" smtClean="0"/>
              <a:t>: En/division</a:t>
            </a:r>
          </a:p>
          <a:p>
            <a:pPr marL="0" indent="0">
              <a:buNone/>
            </a:pPr>
            <a:r>
              <a:rPr lang="sv-SE" sz="1200" b="1" dirty="0" smtClean="0"/>
              <a:t>Beskrivning</a:t>
            </a:r>
            <a:r>
              <a:rPr lang="sv-SE" sz="1200" dirty="0" smtClean="0"/>
              <a:t>: </a:t>
            </a:r>
          </a:p>
          <a:p>
            <a:r>
              <a:rPr lang="sv-SE" sz="1200" dirty="0" smtClean="0"/>
              <a:t>Språkrör för divisionen, vidareförmedla förändringskrav och nya önskemål</a:t>
            </a:r>
          </a:p>
          <a:p>
            <a:r>
              <a:rPr lang="sv-SE" sz="1200" dirty="0" smtClean="0"/>
              <a:t>Fungera som ambassadör för VIS inom sin division</a:t>
            </a:r>
          </a:p>
          <a:p>
            <a:r>
              <a:rPr lang="sv-SE" sz="1200" dirty="0" smtClean="0"/>
              <a:t>Ansvara, tillsammans med divisionsledningen, för att ta fram lokala användarstöd</a:t>
            </a:r>
          </a:p>
          <a:p>
            <a:r>
              <a:rPr lang="sv-SE" sz="1200" dirty="0" smtClean="0"/>
              <a:t>Sprida information om VIS med hjälp av lokala användarstöd</a:t>
            </a:r>
          </a:p>
          <a:p>
            <a:r>
              <a:rPr lang="sv-SE" sz="1200" dirty="0" smtClean="0"/>
              <a:t>Delta på möten med förvaltningsledare och objektspecialist</a:t>
            </a:r>
            <a:endParaRPr lang="sv-SE" sz="1200" dirty="0"/>
          </a:p>
        </p:txBody>
      </p:sp>
    </p:spTree>
    <p:extLst>
      <p:ext uri="{BB962C8B-B14F-4D97-AF65-F5344CB8AC3E}">
        <p14:creationId xmlns:p14="http://schemas.microsoft.com/office/powerpoint/2010/main" val="869380894"/>
      </p:ext>
    </p:extLst>
  </p:cSld>
  <p:clrMapOvr>
    <a:masterClrMapping/>
  </p:clrMapOvr>
</p:sld>
</file>

<file path=ppt/theme/theme1.xml><?xml version="1.0" encoding="utf-8"?>
<a:theme xmlns:a="http://schemas.openxmlformats.org/drawingml/2006/main" name="Region Norrbotten_vit">
  <a:themeElements>
    <a:clrScheme name="Region Norrbotten blandad">
      <a:dk1>
        <a:srgbClr val="000000"/>
      </a:dk1>
      <a:lt1>
        <a:srgbClr val="FFFFFF"/>
      </a:lt1>
      <a:dk2>
        <a:srgbClr val="403D45"/>
      </a:dk2>
      <a:lt2>
        <a:srgbClr val="D0D1CD"/>
      </a:lt2>
      <a:accent1>
        <a:srgbClr val="0070C0"/>
      </a:accent1>
      <a:accent2>
        <a:srgbClr val="F8951F"/>
      </a:accent2>
      <a:accent3>
        <a:srgbClr val="83C55B"/>
      </a:accent3>
      <a:accent4>
        <a:srgbClr val="7F7F7F"/>
      </a:accent4>
      <a:accent5>
        <a:srgbClr val="403D45"/>
      </a:accent5>
      <a:accent6>
        <a:srgbClr val="C0C0BD"/>
      </a:accent6>
      <a:hlink>
        <a:srgbClr val="0070C0"/>
      </a:hlink>
      <a:folHlink>
        <a:srgbClr val="7F7F7F"/>
      </a:folHlink>
    </a:clrScheme>
    <a:fontScheme name="Office - klassiskt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/>
        </a:defPPr>
      </a:lstStyle>
    </a:txDef>
  </a:objectDefaults>
  <a:extraClrSchemeLst>
    <a:extraClrScheme>
      <a:clrScheme name="vit med jpglogga 180_ny 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t med jpglogga 180_ny 1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8">
        <a:dk1>
          <a:srgbClr val="003399"/>
        </a:dk1>
        <a:lt1>
          <a:srgbClr val="0D68B0"/>
        </a:lt1>
        <a:dk2>
          <a:srgbClr val="FFFFFF"/>
        </a:dk2>
        <a:lt2>
          <a:srgbClr val="969696"/>
        </a:lt2>
        <a:accent1>
          <a:srgbClr val="969696"/>
        </a:accent1>
        <a:accent2>
          <a:srgbClr val="FFFF99"/>
        </a:accent2>
        <a:accent3>
          <a:srgbClr val="AAB9D4"/>
        </a:accent3>
        <a:accent4>
          <a:srgbClr val="002A82"/>
        </a:accent4>
        <a:accent5>
          <a:srgbClr val="C9C9C9"/>
        </a:accent5>
        <a:accent6>
          <a:srgbClr val="E7E78A"/>
        </a:accent6>
        <a:hlink>
          <a:srgbClr val="99FF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9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FFFF99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E7E78A"/>
        </a:accent6>
        <a:hlink>
          <a:srgbClr val="99FF99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10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0D68B0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99FF99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11">
        <a:dk1>
          <a:srgbClr val="FFFFFF"/>
        </a:dk1>
        <a:lt1>
          <a:srgbClr val="FFFFFF"/>
        </a:lt1>
        <a:dk2>
          <a:srgbClr val="FFFFFF"/>
        </a:dk2>
        <a:lt2>
          <a:srgbClr val="969696"/>
        </a:lt2>
        <a:accent1>
          <a:srgbClr val="969696"/>
        </a:accent1>
        <a:accent2>
          <a:srgbClr val="0D68B0"/>
        </a:accent2>
        <a:accent3>
          <a:srgbClr val="FFFFFF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99FF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12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0D68B0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FFFFFF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p:Policy xmlns:p="office.server.policy" id="" local="true">
  <p:Name>Informerande</p:Name>
  <p:Description/>
  <p:Statement/>
  <p:PolicyItems>
    <p:PolicyItem featureId="Microsoft.Office.RecordsManagement.PolicyFeatures.Expiration" staticId="0x010100D7963E0E5B7A40E5AEA07389401D709F007B1238BBD93543428C20870054E92DBF|1214505165" UniqueId="15436f43-43ec-43f4-afa0-3fdfa097cfae">
      <p:Name>Bevarande</p:Name>
      <p:Description>Automatisk schemaläggning av innehåll som ska bearbetas, och utföra en bevarandeåtgärd på innehåll som har nått sitt förfallodatum.</p:Description>
      <p:CustomData>
        <Schedules nextStageId="3" default="true">
          <Schedule type="Default">
            <stages>
              <data stageId="1" recur="true" offset="36" unit="months">
                <formula id="Microsoft.Office.RecordsManagement.PolicyFeatures.Expiration.Formula.BuiltIn">
                  <number>0</number>
                  <property>NLLThinningTime</property>
                  <propertyid>2793489f-7251-475b-a975-480031914936</propertyid>
                  <period>months</period>
                </formula>
                <action type="workflow" id="d9837362-db90-41fe-8d27-3f4e28fd673a"/>
              </data>
              <data stageId="2">
                <formula id="Microsoft.Office.RecordsManagement.PolicyFeatures.Expiration.Formula.BuiltIn">
                  <number>1</number>
                  <property>NLLThinningTime</property>
                  <propertyid>2793489f-7251-475b-a975-480031914936</propertyid>
                  <period>months</period>
                </formula>
                <action type="action" id="Microsoft.Office.RecordsManagement.PolicyFeatures.Expiration.Action.MoveToRecycleBin"/>
              </data>
            </stages>
          </Schedule>
        </Schedules>
      </p:CustomData>
    </p:PolicyItem>
  </p:PolicyItems>
</p:Policy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LLDiarienummer xmlns="http://schemas.microsoft.com/sharepoint/v3" xsi:nil="true"/>
    <VersionComment xmlns="http://schemas.microsoft.com/sharepoint/v3" xsi:nil="true"/>
    <NLLModifiedBy xmlns="http://schemas.microsoft.com/sharepoint/v3">Sandra Sikblad</NLLModifiedBy>
    <NLLDocumentIDValue xmlns="http://schemas.microsoft.com/sharepoint/v3">ARBGRP674-1400792617-144</NLLDocumentIDValue>
    <NLLInformationclass xmlns="http://schemas.microsoft.com/sharepoint/v3">Publik</NLLInformationclass>
    <AnsvarigQuickpart xmlns="http://schemas.microsoft.com/sharepoint/v3">Sandra Sikblad</AnsvarigQuickpart>
    <NLLPublished xmlns="http://schemas.microsoft.com/sharepoint/v3" xsi:nil="true"/>
    <NLLStakeholder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Region Norrbotten</TermName>
          <TermId xmlns="http://schemas.microsoft.com/office/infopath/2007/PartnerControls">2ac66d7d-7456-4491-b0c4-3e1d538f92db</TermId>
        </TermInfo>
      </Terms>
    </NLLStakeholderTaxHTField0>
    <NLLInformationCollection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VIS</TermName>
          <TermId xmlns="http://schemas.microsoft.com/office/infopath/2007/PartnerControls">b45ff77f-618e-4b6c-953f-be3c681f789b</TermId>
        </TermInfo>
      </Terms>
    </NLLInformationCollectionTaxHTField0>
    <NLLThinningTime xmlns="http://schemas.microsoft.com/sharepoint/v3">2026-12-06T23:00:00+00:00</NLLThinningTime>
    <NLLPublishDateQuickpart xmlns="http://schemas.microsoft.com/sharepoint/v3">2023-12-07</NLLPublishDateQuickpart>
    <NLLPublishingstatus xmlns="http://schemas.microsoft.com/sharepoint/v3">Publicerad</NLLPublishingstatus>
    <NLLProducerPlac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FO VIS</TermName>
          <TermId xmlns="http://schemas.microsoft.com/office/infopath/2007/PartnerControls">2c0fbd44-5549-43d9-b008-52a7c61410b0</TermId>
        </TermInfo>
      </Terms>
    </NLLProducerPlaceTaxHTField0>
    <NLLEstablishedByQuickpart xmlns="http://schemas.microsoft.com/sharepoint/v3">Sandra Sikblad</NLLEstablishedByQuickpart>
    <NLLPublishDate xmlns="http://schemas.microsoft.com/sharepoint/v3">2023-12-06T23:00:00+00:00</NLLPublishDate>
    <NLLDocumentTyp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Information</TermName>
          <TermId xmlns="http://schemas.microsoft.com/office/infopath/2007/PartnerControls">57688ad1-3070-4f9b-930d-380ac1e3f4f2</TermId>
        </TermInfo>
      </Terms>
    </NLLDocumentTypeTaxHTField0>
    <prdProcess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Informera</TermName>
          <TermId xmlns="http://schemas.microsoft.com/office/infopath/2007/PartnerControls">32559b16-79f7-48a2-a267-1a16b8b5ec5b</TermId>
        </TermInfo>
      </Terms>
    </prdProcessTaxHTField0>
    <NLLVersion xmlns="http://schemas.microsoft.com/sharepoint/v3">6.0</NLLVersion>
    <NLLEstablishedBy xmlns="http://schemas.microsoft.com/sharepoint/v3">
      <UserInfo>
        <DisplayName>Sandra Sikblad</DisplayName>
        <AccountId>139</AccountId>
        <AccountType/>
      </UserInfo>
    </NLLEstablishedBy>
    <NLLLockWorkflows xmlns="http://schemas.microsoft.com/sharepoint/v3">false</NLLLockWorkflows>
    <TaxKeywordTaxHTField xmlns="c7918ce9-5289-4a18-805d-4141408e948c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information</TermName>
          <TermId xmlns="http://schemas.microsoft.com/office/infopath/2007/PartnerControls">01a87ae6-50b2-4d2d-a946-5c3e736a6c43</TermId>
        </TermInfo>
      </Terms>
    </TaxKeywordTaxHTField>
    <_dlc_DocId xmlns="c7918ce9-5289-4a18-805d-4141408e948c">ARBGRP674-1400792617-144</_dlc_DocId>
    <_dlc_DocIdUrl xmlns="c7918ce9-5289-4a18-805d-4141408e948c">
      <Url>http://spportal.extvis.local/process/administrativ/_layouts/15/DocIdRedir.aspx?ID=ARBGRP674-1400792617-144</Url>
      <Description>ARBGRP674-1400792617-144</Description>
    </_dlc_DocIdUrl>
    <_dlc_DocIdPersistId xmlns="c7918ce9-5289-4a18-805d-4141408e948c">true</_dlc_DocIdPersistId>
    <_dlc_ExpireDateSaved xmlns="http://schemas.microsoft.com/sharepoint/v3" xsi:nil="true"/>
    <_dlc_ExpireDate xmlns="http://schemas.microsoft.com/sharepoint/v3">2027-01-06T23:00:00+00:00</_dlc_ExpireDate>
    <VISResponsible xmlns="e1dec489-f745-4ed5-9c00-958a11aea6df">
      <UserInfo>
        <DisplayName>Sandra Sikblad</DisplayName>
        <AccountId>139</AccountId>
        <AccountType/>
      </UserInfo>
    </VISResponsible>
    <VIS_DocumentId xmlns="e1dec489-f745-4ed5-9c00-958a11aea6df">
      <Url>https://samarbeta.nll.se/producentplats/fovis/_layouts/15/DocIdRedir.aspx?ID=ARBGRP674-1400792617-144</Url>
      <Description>ARBGRP674-1400792617-144</Description>
    </VIS_DocumentId>
    <DocumentStatus xmlns="e1dec489-f745-4ed5-9c00-958a11aea6df">
      <Url>https://samarbeta.nll.se/producentplats/fovis/_layouts/15/wrkstat.aspx?List=5a790588-1fb2-4e71-9c73-2409102fada0&amp;WorkflowInstanceName=ef87feaa-82c0-4e10-b28d-7b7348887d9b</Url>
      <Description>Publicerad</Description>
    </DocumentStatus>
    <_dlc_Exempt xmlns="http://schemas.microsoft.com/sharepoint/v3">false</_dlc_Exempt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Informerande dokument" ma:contentTypeID="0x010100D7963E0E5B7A40E5AEA07389401D709F007B1238BBD93543428C20870054E92DBF0100907CEEA6569A954C976B7824CE75F91F" ma:contentTypeVersion="1901" ma:contentTypeDescription="Informerande dokument" ma:contentTypeScope="" ma:versionID="38065670135242ccc7b4bd0893aa0943">
  <xsd:schema xmlns:xsd="http://www.w3.org/2001/XMLSchema" xmlns:xs="http://www.w3.org/2001/XMLSchema" xmlns:p="http://schemas.microsoft.com/office/2006/metadata/properties" xmlns:ns1="http://schemas.microsoft.com/sharepoint/v3" xmlns:ns2="c7918ce9-5289-4a18-805d-4141408e948c" xmlns:ns3="e1dec489-f745-4ed5-9c00-958a11aea6df" targetNamespace="http://schemas.microsoft.com/office/2006/metadata/properties" ma:root="true" ma:fieldsID="f82f40d26f4026e890d49a7589b54cc0" ns1:_="" ns2:_="" ns3:_="">
    <xsd:import namespace="http://schemas.microsoft.com/sharepoint/v3"/>
    <xsd:import namespace="c7918ce9-5289-4a18-805d-4141408e948c"/>
    <xsd:import namespace="e1dec489-f745-4ed5-9c00-958a11aea6d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VIS_DocumentId" minOccurs="0"/>
                <xsd:element ref="ns1:NLLStakeholderTaxHTField0" minOccurs="0"/>
                <xsd:element ref="ns2:TaxKeywordTaxHTField" minOccurs="0"/>
                <xsd:element ref="ns3:DocumentStatus" minOccurs="0"/>
                <xsd:element ref="ns1:NLLInformationclass"/>
                <xsd:element ref="ns1:NLLThinningTime" minOccurs="0"/>
                <xsd:element ref="ns3:VISResponsible"/>
                <xsd:element ref="ns1:AnsvarigQuickpart" minOccurs="0"/>
                <xsd:element ref="ns1:NLLDocumentTypeTaxHTField0" minOccurs="0"/>
                <xsd:element ref="ns1:_dlc_Exempt" minOccurs="0"/>
                <xsd:element ref="ns1:_dlc_ExpireDateSaved" minOccurs="0"/>
                <xsd:element ref="ns1:_dlc_ExpireDate" minOccurs="0"/>
                <xsd:element ref="ns1:prdProcessTaxHTField0" minOccurs="0"/>
                <xsd:element ref="ns1:NLLVersion" minOccurs="0"/>
                <xsd:element ref="ns1:NLLModifiedBy" minOccurs="0"/>
                <xsd:element ref="ns1:NLLDocumentIDValue" minOccurs="0"/>
                <xsd:element ref="ns1:NLLPublishingstatus" minOccurs="0"/>
                <xsd:element ref="ns1:NLLDiarienummer" minOccurs="0"/>
                <xsd:element ref="ns1:NLLPublishDate" minOccurs="0"/>
                <xsd:element ref="ns1:NLLInformationCollectionTaxHTField0" minOccurs="0"/>
                <xsd:element ref="ns1:NLLProducerPlaceTaxHTField0" minOccurs="0"/>
                <xsd:element ref="ns1:NLLEstablishedBy"/>
                <xsd:element ref="ns1:NLLEstablishedByQuickpart" minOccurs="0"/>
                <xsd:element ref="ns1:VersionComment" minOccurs="0"/>
                <xsd:element ref="ns1:NLLPublishDateQuickpart" minOccurs="0"/>
                <xsd:element ref="ns1:NLLLockWorkflows" minOccurs="0"/>
                <xsd:element ref="ns1:NLLPublish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LLStakeholderTaxHTField0" ma:index="13" nillable="true" ma:taxonomy="true" ma:internalName="NLLStakeholderTaxHTField0" ma:taxonomyFieldName="NLLStakeholder" ma:displayName="Gäller för verksamhet" ma:fieldId="{fc9b4796-81cc-4809-b89e-b480826c68b7}" ma:taxonomyMulti="true" ma:sspId="39d54842-4abd-4019-b0bf-19e71d696155" ma:termSetId="012a677c-9277-4d4c-83ea-a9768cc2772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Informationclass" ma:index="17" ma:displayName="Informationsklass" ma:internalName="NLLInformationclass">
      <xsd:simpleType>
        <xsd:restriction base="dms:Choice">
          <xsd:enumeration value="Publik"/>
          <xsd:enumeration value="Intern alla"/>
          <xsd:enumeration value="Intern skyddad"/>
        </xsd:restriction>
      </xsd:simpleType>
    </xsd:element>
    <xsd:element name="NLLThinningTime" ma:index="19" nillable="true" ma:displayName="Gallringsfrist" ma:format="DateOnly" ma:hidden="true" ma:internalName="NLLThinningTime">
      <xsd:simpleType>
        <xsd:restriction base="dms:DateTime"/>
      </xsd:simpleType>
    </xsd:element>
    <xsd:element name="AnsvarigQuickpart" ma:index="21" nillable="true" ma:displayName="AnsvarigQuickpart" ma:hidden="true" ma:internalName="AnsvarigQuickpart">
      <xsd:simpleType>
        <xsd:restriction base="dms:Text"/>
      </xsd:simpleType>
    </xsd:element>
    <xsd:element name="NLLDocumentTypeTaxHTField0" ma:index="23" ma:taxonomy="true" ma:internalName="NLLDocumentTypeTaxHTField0" ma:taxonomyFieldName="NLLDocumentType" ma:displayName="Dokumenttyp" ma:fieldId="{38578a5b-744a-40d6-84e1-ab48bc8b5a57}" ma:sspId="39d54842-4abd-4019-b0bf-19e71d696155" ma:termSetId="52dfd850-14dd-4e84-a867-57b1223f01a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Exempt" ma:index="24" nillable="true" ma:displayName="Undanta från princip" ma:hidden="true" ma:internalName="_dlc_Exempt" ma:readOnly="true">
      <xsd:simpleType>
        <xsd:restriction base="dms:Unknown"/>
      </xsd:simpleType>
    </xsd:element>
    <xsd:element name="_dlc_ExpireDateSaved" ma:index="25" nillable="true" ma:displayName="Originalförfallodag" ma:hidden="true" ma:internalName="_dlc_ExpireDateSaved" ma:readOnly="true">
      <xsd:simpleType>
        <xsd:restriction base="dms:DateTime"/>
      </xsd:simpleType>
    </xsd:element>
    <xsd:element name="_dlc_ExpireDate" ma:index="26" nillable="true" ma:displayName="Förfallodatum" ma:description="" ma:hidden="true" ma:indexed="true" ma:internalName="_dlc_ExpireDate" ma:readOnly="true">
      <xsd:simpleType>
        <xsd:restriction base="dms:DateTime"/>
      </xsd:simpleType>
    </xsd:element>
    <xsd:element name="prdProcessTaxHTField0" ma:index="27" nillable="true" ma:taxonomy="true" ma:internalName="prdProcessTaxHTField0" ma:taxonomyFieldName="prdProcess" ma:displayName="Process" ma:fieldId="{7458416b-87c5-4f2a-97ed-9ee5dd1e516d}" ma:taxonomyMulti="true" ma:sspId="39d54842-4abd-4019-b0bf-19e71d696155" ma:termSetId="747d8a4a-b066-47e6-b826-8f1c93ac400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Version" ma:index="28" nillable="true" ma:displayName="Version" ma:internalName="NLLVersion" ma:readOnly="false">
      <xsd:simpleType>
        <xsd:restriction base="dms:Text"/>
      </xsd:simpleType>
    </xsd:element>
    <xsd:element name="NLLModifiedBy" ma:index="29" nillable="true" ma:displayName="Upprättad av" ma:hidden="true" ma:internalName="NLLModifiedBy">
      <xsd:simpleType>
        <xsd:restriction base="dms:Text"/>
      </xsd:simpleType>
    </xsd:element>
    <xsd:element name="NLLDocumentIDValue" ma:index="30" nillable="true" ma:displayName="Dokument-Id Värde" ma:hidden="true" ma:internalName="NLLDocumentIDValue">
      <xsd:simpleType>
        <xsd:restriction base="dms:Text"/>
      </xsd:simpleType>
    </xsd:element>
    <xsd:element name="NLLPublishingstatus" ma:index="31" nillable="true" ma:displayName="Publiceringsstatus" ma:internalName="NLLPublishingstatus" ma:readOnly="false">
      <xsd:simpleType>
        <xsd:restriction base="dms:Choice">
          <xsd:enumeration value="Ej Publicerad"/>
          <xsd:enumeration value="Publicerad"/>
          <xsd:enumeration value="Avpublicerad"/>
          <xsd:enumeration value="Revidering krävs"/>
          <xsd:enumeration value="Revidering pågår"/>
        </xsd:restriction>
      </xsd:simpleType>
    </xsd:element>
    <xsd:element name="NLLDiarienummer" ma:index="32" nillable="true" ma:displayName="Diarienummer" ma:description="" ma:internalName="NLLDiarienummer" ma:readOnly="false">
      <xsd:simpleType>
        <xsd:restriction base="dms:Text"/>
      </xsd:simpleType>
    </xsd:element>
    <xsd:element name="NLLPublishDate" ma:index="34" nillable="true" ma:displayName="Publiceringsdatum" ma:format="DateOnly" ma:hidden="true" ma:internalName="NLLPublishDate">
      <xsd:simpleType>
        <xsd:restriction base="dms:DateTime"/>
      </xsd:simpleType>
    </xsd:element>
    <xsd:element name="NLLInformationCollectionTaxHTField0" ma:index="35" nillable="true" ma:taxonomy="true" ma:internalName="NLLInformationCollectionTaxHTField0" ma:taxonomyFieldName="NLLInformationCollection" ma:displayName="Informationssamling" ma:fieldId="{5965f86f-d738-4017-88d8-24d6ef34a791}" ma:taxonomyMulti="true" ma:sspId="39d54842-4abd-4019-b0bf-19e71d696155" ma:termSetId="60e00f7a-77a4-4c71-b63e-bae2eb97b37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ProducerPlaceTaxHTField0" ma:index="37" nillable="true" ma:taxonomy="true" ma:internalName="NLLProducerPlaceTaxHTField0" ma:taxonomyFieldName="NLLProducerPlace" ma:displayName="Producentplats" ma:fieldId="{e174ebea-294d-44bc-9c09-0f97f1197811}" ma:sspId="39d54842-4abd-4019-b0bf-19e71d696155" ma:termSetId="45f1cc5b-3028-4a82-8c90-ecfb5e2e860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EstablishedBy" ma:index="38" ma:displayName="Upprättad av" ma:list="UserInfo" ma:SharePointGroup="0" ma:internalName="NLLEstablishedBy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NLLEstablishedByQuickpart" ma:index="39" nillable="true" ma:displayName="Upprättad av Quickpart" ma:hidden="true" ma:internalName="NLLEstablishedByQuickpart">
      <xsd:simpleType>
        <xsd:restriction base="dms:Text"/>
      </xsd:simpleType>
    </xsd:element>
    <xsd:element name="VersionComment" ma:index="40" nillable="true" ma:displayName="Versionskommentar" ma:hidden="true" ma:internalName="VersionComment" ma:readOnly="false">
      <xsd:simpleType>
        <xsd:restriction base="dms:Text"/>
      </xsd:simpleType>
    </xsd:element>
    <xsd:element name="NLLPublishDateQuickpart" ma:index="41" nillable="true" ma:displayName="Publiceringsdatum Quickpart" ma:hidden="true" ma:internalName="NLLPublishDateQuickpart">
      <xsd:simpleType>
        <xsd:restriction base="dms:Text"/>
      </xsd:simpleType>
    </xsd:element>
    <xsd:element name="NLLLockWorkflows" ma:index="42" nillable="true" ma:displayName="ArbetsflödeKörs" ma:default="0" ma:hidden="true" ma:internalName="NLLLockWorkflows">
      <xsd:simpleType>
        <xsd:restriction base="dms:Boolean"/>
      </xsd:simpleType>
    </xsd:element>
    <xsd:element name="NLLPublished" ma:index="43" nillable="true" ma:displayName="Publicerad" ma:hidden="true" ma:internalName="NLLPublished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918ce9-5289-4a18-805d-4141408e948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Spara ID" ma:description="Behåll ID vid tillägg." ma:hidden="true" ma:internalName="_dlc_DocIdPersistId" ma:readOnly="true">
      <xsd:simpleType>
        <xsd:restriction base="dms:Boolean"/>
      </xsd:simpleType>
    </xsd:element>
    <xsd:element name="TaxKeywordTaxHTField" ma:index="15" nillable="true" ma:taxonomy="true" ma:internalName="TaxKeywordTaxHTField" ma:taxonomyFieldName="TaxKeyword" ma:displayName="NLL-Nyckelord" ma:fieldId="{23f27201-bee3-471e-b2e7-b64fd8b7ca38}" ma:taxonomyMulti="true" ma:sspId="39d54842-4abd-4019-b0bf-19e71d69615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dec489-f745-4ed5-9c00-958a11aea6df" elementFormDefault="qualified">
    <xsd:import namespace="http://schemas.microsoft.com/office/2006/documentManagement/types"/>
    <xsd:import namespace="http://schemas.microsoft.com/office/infopath/2007/PartnerControls"/>
    <xsd:element name="VIS_DocumentId" ma:index="12" nillable="true" ma:displayName="Producentplats ID" ma:hidden="true" ma:internalName="VIS_Document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ocumentStatus" ma:index="16" nillable="true" ma:displayName="Dokumentstatus" ma:hidden="true" ma:internalName="Dokumentstatus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VISResponsible" ma:index="20" ma:displayName="Ansvarig" ma:list="UserInfo" ma:internalName="VISResponsible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Microsoft.Office.RecordsManagement.PolicyFeatures.ExpirationEventReceiver</Name>
    <Synchronization>Synchronous</Synchronization>
    <Type>10001</Type>
    <SequenceNumber>101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10002</Type>
    <SequenceNumber>102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10004</Type>
    <SequenceNumber>103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10006</Type>
    <SequenceNumber>104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10009</Type>
    <SequenceNumber>105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29869CF-BEE1-48BF-84B3-1591DAB88987}"/>
</file>

<file path=customXml/itemProps2.xml><?xml version="1.0" encoding="utf-8"?>
<ds:datastoreItem xmlns:ds="http://schemas.openxmlformats.org/officeDocument/2006/customXml" ds:itemID="{13EEB631-19F9-4FF6-B700-AC887A251A13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6429e246-dae9-4460-9815-83a613241b50"/>
    <ds:schemaRef ds:uri="http://schemas.microsoft.com/sharepoint/v3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A1BDD4E-64A3-4F1B-95C5-440E301CAF35}"/>
</file>

<file path=customXml/itemProps4.xml><?xml version="1.0" encoding="utf-8"?>
<ds:datastoreItem xmlns:ds="http://schemas.openxmlformats.org/officeDocument/2006/customXml" ds:itemID="{28FAFFC6-E6F9-46E3-875B-DF06FBD65F50}"/>
</file>

<file path=customXml/itemProps5.xml><?xml version="1.0" encoding="utf-8"?>
<ds:datastoreItem xmlns:ds="http://schemas.openxmlformats.org/officeDocument/2006/customXml" ds:itemID="{957537EB-FBD5-4A54-975D-D228BC753255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</TotalTime>
  <Words>395</Words>
  <Application>Microsoft Office PowerPoint</Application>
  <PresentationFormat>Bildspel på skärmen (16:9)</PresentationFormat>
  <Paragraphs>81</Paragraphs>
  <Slides>10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Region Norrbotten_vit</vt:lpstr>
      <vt:lpstr>Förvaltningsområde VIS</vt:lpstr>
      <vt:lpstr>Befattningsbeskrivning Objektägare</vt:lpstr>
      <vt:lpstr>Befattningsbeskrivning Systemägare</vt:lpstr>
      <vt:lpstr>Befattningsbeskrivning Förvaltningsledare</vt:lpstr>
      <vt:lpstr>Befattningsbeskrivning Förvaltningsledare IT</vt:lpstr>
      <vt:lpstr>Befattningsbeskrivning Utvecklare</vt:lpstr>
      <vt:lpstr>Befattningsbeskrivning Driftansvarig</vt:lpstr>
      <vt:lpstr>Befattningsbeskrivning Objektspecialist</vt:lpstr>
      <vt:lpstr>Befattningsbeskrivning Kontaktperson</vt:lpstr>
      <vt:lpstr>Befattningsbeskrivning Lokalt användarstöd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Förvaltningsområde VIS - roller och ansvar</dc:title>
  <dc:creator/>
  <cp:keywords>information</cp:keywords>
  <cp:lastModifiedBy>Monika Öhman</cp:lastModifiedBy>
  <cp:revision>20</cp:revision>
  <cp:lastPrinted>2015-10-01T11:12:07Z</cp:lastPrinted>
  <dcterms:created xsi:type="dcterms:W3CDTF">2017-03-16T14:21:56Z</dcterms:created>
  <dcterms:modified xsi:type="dcterms:W3CDTF">2020-04-06T08:08:47Z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LLProducerPlace">
    <vt:lpwstr>6692;#FO VIS|2c0fbd44-5549-43d9-b008-52a7c61410b0</vt:lpwstr>
  </property>
  <property fmtid="{D5CDD505-2E9C-101B-9397-08002B2CF9AE}" pid="3" name="TaxKeyword">
    <vt:lpwstr>1161;#information|01a87ae6-50b2-4d2d-a946-5c3e736a6c43</vt:lpwstr>
  </property>
  <property fmtid="{D5CDD505-2E9C-101B-9397-08002B2CF9AE}" pid="4" name="CareActionCodeSurgical">
    <vt:lpwstr/>
  </property>
  <property fmtid="{D5CDD505-2E9C-101B-9397-08002B2CF9AE}" pid="5" name="NLLInformationCollection">
    <vt:lpwstr>1346;#VIS|b45ff77f-618e-4b6c-953f-be3c681f789b</vt:lpwstr>
  </property>
  <property fmtid="{D5CDD505-2E9C-101B-9397-08002B2CF9AE}" pid="6" name="NLLStakeholder">
    <vt:lpwstr>1687;#|2ac66d7d-7456-4491-b0c4-3e1d538f92db</vt:lpwstr>
  </property>
  <property fmtid="{D5CDD505-2E9C-101B-9397-08002B2CF9AE}" pid="7" name="PsychiatricCodeTaxHTField0">
    <vt:lpwstr/>
  </property>
  <property fmtid="{D5CDD505-2E9C-101B-9397-08002B2CF9AE}" pid="8" name="TLVCodeDiagnosisTaxHTField0">
    <vt:lpwstr/>
  </property>
  <property fmtid="{D5CDD505-2E9C-101B-9397-08002B2CF9AE}" pid="9" name="ContentTypeId">
    <vt:lpwstr>0x010100D7963E0E5B7A40E5AEA07389401D709F007B1238BBD93543428C20870054E92DBF0100907CEEA6569A954C976B7824CE75F91F</vt:lpwstr>
  </property>
  <property fmtid="{D5CDD505-2E9C-101B-9397-08002B2CF9AE}" pid="10" name="SpecialtyTaxHTField0">
    <vt:lpwstr/>
  </property>
  <property fmtid="{D5CDD505-2E9C-101B-9397-08002B2CF9AE}" pid="11" name="NLLMeetingType">
    <vt:lpwstr/>
  </property>
  <property fmtid="{D5CDD505-2E9C-101B-9397-08002B2CF9AE}" pid="12" name="CareActionCodeNonSurgical">
    <vt:lpwstr/>
  </property>
  <property fmtid="{D5CDD505-2E9C-101B-9397-08002B2CF9AE}" pid="13" name="CompulsoryActionTaxHTField0">
    <vt:lpwstr/>
  </property>
  <property fmtid="{D5CDD505-2E9C-101B-9397-08002B2CF9AE}" pid="14" name="NLLMtptCode">
    <vt:lpwstr/>
  </property>
  <property fmtid="{D5CDD505-2E9C-101B-9397-08002B2CF9AE}" pid="15" name="Specialty">
    <vt:lpwstr/>
  </property>
  <property fmtid="{D5CDD505-2E9C-101B-9397-08002B2CF9AE}" pid="16" name="ICD10Code">
    <vt:lpwstr/>
  </property>
  <property fmtid="{D5CDD505-2E9C-101B-9397-08002B2CF9AE}" pid="17" name="AnalysisNameTaxHTField0">
    <vt:lpwstr/>
  </property>
  <property fmtid="{D5CDD505-2E9C-101B-9397-08002B2CF9AE}" pid="18" name="NLLMeetingTypeTaxHTField0">
    <vt:lpwstr/>
  </property>
  <property fmtid="{D5CDD505-2E9C-101B-9397-08002B2CF9AE}" pid="19" name="CareActionCodeSurgicalTaxHTField0">
    <vt:lpwstr/>
  </property>
  <property fmtid="{D5CDD505-2E9C-101B-9397-08002B2CF9AE}" pid="20" name="PharmaceuticalCodeTaxHTField0">
    <vt:lpwstr/>
  </property>
  <property fmtid="{D5CDD505-2E9C-101B-9397-08002B2CF9AE}" pid="21" name="NLLDecisionLevelManagedTaxHTField0">
    <vt:lpwstr/>
  </property>
  <property fmtid="{D5CDD505-2E9C-101B-9397-08002B2CF9AE}" pid="22" name="NLLDecisionLevelManaged">
    <vt:lpwstr/>
  </property>
  <property fmtid="{D5CDD505-2E9C-101B-9397-08002B2CF9AE}" pid="23" name="ICD10CodeTaxHTField0">
    <vt:lpwstr/>
  </property>
  <property fmtid="{D5CDD505-2E9C-101B-9397-08002B2CF9AE}" pid="24" name="CompulsoryAction">
    <vt:lpwstr/>
  </property>
  <property fmtid="{D5CDD505-2E9C-101B-9397-08002B2CF9AE}" pid="25" name="RadiologicalCode">
    <vt:lpwstr/>
  </property>
  <property fmtid="{D5CDD505-2E9C-101B-9397-08002B2CF9AE}" pid="26" name="TLVCodeAction">
    <vt:lpwstr/>
  </property>
  <property fmtid="{D5CDD505-2E9C-101B-9397-08002B2CF9AE}" pid="27" name="prdProcess">
    <vt:lpwstr>1325;#Informera|32559b16-79f7-48a2-a267-1a16b8b5ec5b</vt:lpwstr>
  </property>
  <property fmtid="{D5CDD505-2E9C-101B-9397-08002B2CF9AE}" pid="28" name="References">
    <vt:lpwstr/>
  </property>
  <property fmtid="{D5CDD505-2E9C-101B-9397-08002B2CF9AE}" pid="29" name="TLVCodeDiagnosis">
    <vt:lpwstr/>
  </property>
  <property fmtid="{D5CDD505-2E9C-101B-9397-08002B2CF9AE}" pid="30" name="PharmaceuticalCode">
    <vt:lpwstr/>
  </property>
  <property fmtid="{D5CDD505-2E9C-101B-9397-08002B2CF9AE}" pid="31" name="ReferencesTaxHTField0">
    <vt:lpwstr/>
  </property>
  <property fmtid="{D5CDD505-2E9C-101B-9397-08002B2CF9AE}" pid="32" name="TLVCodeActionTaxHTField0">
    <vt:lpwstr/>
  </property>
  <property fmtid="{D5CDD505-2E9C-101B-9397-08002B2CF9AE}" pid="33" name="NLLProjectTypeTaxHTField0">
    <vt:lpwstr/>
  </property>
  <property fmtid="{D5CDD505-2E9C-101B-9397-08002B2CF9AE}" pid="34" name="PsychiatricCode">
    <vt:lpwstr/>
  </property>
  <property fmtid="{D5CDD505-2E9C-101B-9397-08002B2CF9AE}" pid="35" name="RadiologicalCodeTaxHTField0">
    <vt:lpwstr/>
  </property>
  <property fmtid="{D5CDD505-2E9C-101B-9397-08002B2CF9AE}" pid="36" name="NLLDocumentType">
    <vt:lpwstr>1465;#Information|57688ad1-3070-4f9b-930d-380ac1e3f4f2</vt:lpwstr>
  </property>
  <property fmtid="{D5CDD505-2E9C-101B-9397-08002B2CF9AE}" pid="37" name="NLLProjectType">
    <vt:lpwstr/>
  </property>
  <property fmtid="{D5CDD505-2E9C-101B-9397-08002B2CF9AE}" pid="38" name="AnalysisName">
    <vt:lpwstr/>
  </property>
  <property fmtid="{D5CDD505-2E9C-101B-9397-08002B2CF9AE}" pid="39" name="NLLMtptCodeTaxHTField0">
    <vt:lpwstr/>
  </property>
  <property fmtid="{D5CDD505-2E9C-101B-9397-08002B2CF9AE}" pid="40" name="CareActionCodeNonSurgicalTaxHTField0">
    <vt:lpwstr/>
  </property>
  <property fmtid="{D5CDD505-2E9C-101B-9397-08002B2CF9AE}" pid="41" name="NLLApprovedByQuickPart">
    <vt:lpwstr/>
  </property>
  <property fmtid="{D5CDD505-2E9C-101B-9397-08002B2CF9AE}" pid="42" name="NLLProjectDescription">
    <vt:lpwstr/>
  </property>
  <property fmtid="{D5CDD505-2E9C-101B-9397-08002B2CF9AE}" pid="43" name="NPUCode">
    <vt:lpwstr/>
  </property>
  <property fmtid="{D5CDD505-2E9C-101B-9397-08002B2CF9AE}" pid="44" name="NLLClosureDate">
    <vt:lpwstr/>
  </property>
  <property fmtid="{D5CDD505-2E9C-101B-9397-08002B2CF9AE}" pid="45" name="NLLProducerplaceID">
    <vt:lpwstr/>
  </property>
  <property fmtid="{D5CDD505-2E9C-101B-9397-08002B2CF9AE}" pid="46" name="NLLPublishedTemplate">
    <vt:lpwstr/>
  </property>
  <property fmtid="{D5CDD505-2E9C-101B-9397-08002B2CF9AE}" pid="47" name="NLLWFComment">
    <vt:lpwstr/>
  </property>
  <property fmtid="{D5CDD505-2E9C-101B-9397-08002B2CF9AE}" pid="48" name="NLLPTCName">
    <vt:lpwstr/>
  </property>
  <property fmtid="{D5CDD505-2E9C-101B-9397-08002B2CF9AE}" pid="49" name="NLLProjectName">
    <vt:lpwstr/>
  </property>
  <property fmtid="{D5CDD505-2E9C-101B-9397-08002B2CF9AE}" pid="50" name="TaxCatchAll">
    <vt:lpwstr>1325;#;#1687;#;#1465;#;#1161;#;#1346;#;#6692;#</vt:lpwstr>
  </property>
  <property fmtid="{D5CDD505-2E9C-101B-9397-08002B2CF9AE}" pid="51" name="NLLProjectUrl">
    <vt:lpwstr/>
  </property>
  <property fmtid="{D5CDD505-2E9C-101B-9397-08002B2CF9AE}" pid="52" name="NLLProjectStatus">
    <vt:lpwstr/>
  </property>
  <property fmtid="{D5CDD505-2E9C-101B-9397-08002B2CF9AE}" pid="53" name="NLLSteeringGroup">
    <vt:lpwstr/>
  </property>
  <property fmtid="{D5CDD505-2E9C-101B-9397-08002B2CF9AE}" pid="54" name="NLLTemplateStatus">
    <vt:lpwstr/>
  </property>
  <property fmtid="{D5CDD505-2E9C-101B-9397-08002B2CF9AE}" pid="55" name="NLLProjectLeader">
    <vt:lpwstr/>
  </property>
  <property fmtid="{D5CDD505-2E9C-101B-9397-08002B2CF9AE}" pid="57" name="NLLDefaultTemplate">
    <vt:lpwstr/>
  </property>
  <property fmtid="{D5CDD505-2E9C-101B-9397-08002B2CF9AE}" pid="58" name="NLLProjectVisitor">
    <vt:lpwstr/>
  </property>
  <property fmtid="{D5CDD505-2E9C-101B-9397-08002B2CF9AE}" pid="59" name="NLLApprovedBy">
    <vt:lpwstr/>
  </property>
  <property fmtid="{D5CDD505-2E9C-101B-9397-08002B2CF9AE}" pid="60" name="NLLProjectOwner">
    <vt:lpwstr/>
  </property>
  <property fmtid="{D5CDD505-2E9C-101B-9397-08002B2CF9AE}" pid="61" name="NPUCodeTaxHTField0">
    <vt:lpwstr/>
  </property>
  <property fmtid="{D5CDD505-2E9C-101B-9397-08002B2CF9AE}" pid="62" name="NLLTemplateFolderDescription">
    <vt:lpwstr/>
  </property>
  <property fmtid="{D5CDD505-2E9C-101B-9397-08002B2CF9AE}" pid="63" name="NLLProjectOrderStatus">
    <vt:lpwstr/>
  </property>
  <property fmtid="{D5CDD505-2E9C-101B-9397-08002B2CF9AE}" pid="64" name="NLLReferenceGroup">
    <vt:lpwstr/>
  </property>
  <property fmtid="{D5CDD505-2E9C-101B-9397-08002B2CF9AE}" pid="65" name="NLLInitiationDate">
    <vt:lpwstr/>
  </property>
  <property fmtid="{D5CDD505-2E9C-101B-9397-08002B2CF9AE}" pid="67" name="NLLProjectNr">
    <vt:lpwstr/>
  </property>
  <property fmtid="{D5CDD505-2E9C-101B-9397-08002B2CF9AE}" pid="68" name="NLLWindingUpDate">
    <vt:lpwstr/>
  </property>
  <property fmtid="{D5CDD505-2E9C-101B-9397-08002B2CF9AE}" pid="69" name="NLLPTCProcessTeam">
    <vt:lpwstr/>
  </property>
  <property fmtid="{D5CDD505-2E9C-101B-9397-08002B2CF9AE}" pid="70" name="NLLImplementationDate">
    <vt:lpwstr/>
  </property>
  <property fmtid="{D5CDD505-2E9C-101B-9397-08002B2CF9AE}" pid="71" name="NLLLatestProjectTrackingDate">
    <vt:lpwstr/>
  </property>
  <property fmtid="{D5CDD505-2E9C-101B-9397-08002B2CF9AE}" pid="72" name="NLLProjectTypeText">
    <vt:lpwstr/>
  </property>
  <property fmtid="{D5CDD505-2E9C-101B-9397-08002B2CF9AE}" pid="73" name="NLLEstablishingDate">
    <vt:lpwstr/>
  </property>
  <property fmtid="{D5CDD505-2E9C-101B-9397-08002B2CF9AE}" pid="74" name="NLLProjectMember">
    <vt:lpwstr/>
  </property>
  <property fmtid="{D5CDD505-2E9C-101B-9397-08002B2CF9AE}" pid="75" name="NLLProcessTeamLookup">
    <vt:lpwstr/>
  </property>
  <property fmtid="{D5CDD505-2E9C-101B-9397-08002B2CF9AE}" pid="76" name="_dlc_policyId">
    <vt:lpwstr>0x010100D7963E0E5B7A40E5AEA07389401D709F007B1238BBD93543428C20870054E92DBF|1214505165</vt:lpwstr>
  </property>
  <property fmtid="{D5CDD505-2E9C-101B-9397-08002B2CF9AE}" pid="77" name="ItemRetentionFormula">
    <vt:lpwstr>&lt;formula id="Microsoft.Office.RecordsManagement.PolicyFeatures.Expiration.Formula.BuiltIn"&gt;&lt;number&gt;1&lt;/number&gt;&lt;property&gt;NLLThinningTime&lt;/property&gt;&lt;propertyid&gt;2793489f-7251-475b-a975-480031914936&lt;/propertyid&gt;&lt;period&gt;months&lt;/period&gt;&lt;/formula&gt;</vt:lpwstr>
  </property>
  <property fmtid="{D5CDD505-2E9C-101B-9397-08002B2CF9AE}" pid="78" name="_dlc_DocIdItemGuid">
    <vt:lpwstr>45851449-c2fe-472c-a328-9d6381c174cf</vt:lpwstr>
  </property>
  <property fmtid="{D5CDD505-2E9C-101B-9397-08002B2CF9AE}" pid="80" name="_dlc_ItemStageId">
    <vt:lpwstr/>
  </property>
  <property fmtid="{D5CDD505-2E9C-101B-9397-08002B2CF9AE}" pid="81" name="Order">
    <vt:r8>2804800</vt:r8>
  </property>
  <property fmtid="{D5CDD505-2E9C-101B-9397-08002B2CF9AE}" pid="82" name="xd_ProgID">
    <vt:lpwstr/>
  </property>
  <property fmtid="{D5CDD505-2E9C-101B-9397-08002B2CF9AE}" pid="83" name="_SourceUrl">
    <vt:lpwstr/>
  </property>
  <property fmtid="{D5CDD505-2E9C-101B-9397-08002B2CF9AE}" pid="84" name="_SharedFileIndex">
    <vt:lpwstr/>
  </property>
  <property fmtid="{D5CDD505-2E9C-101B-9397-08002B2CF9AE}" pid="85" name="TemplateUrl">
    <vt:lpwstr/>
  </property>
  <property fmtid="{D5CDD505-2E9C-101B-9397-08002B2CF9AE}" pid="87" name="NLLDecisionLevelGoverning">
    <vt:lpwstr/>
  </property>
  <property fmtid="{D5CDD505-2E9C-101B-9397-08002B2CF9AE}" pid="88" name="NLLFactOwner">
    <vt:lpwstr/>
  </property>
  <property fmtid="{D5CDD505-2E9C-101B-9397-08002B2CF9AE}" pid="89" name="NLLFactOwnerText">
    <vt:lpwstr/>
  </property>
  <property fmtid="{D5CDD505-2E9C-101B-9397-08002B2CF9AE}" pid="90" name="xd_Signature">
    <vt:bool>false</vt:bool>
  </property>
  <property fmtid="{D5CDD505-2E9C-101B-9397-08002B2CF9AE}" pid="91" name="NLLDecisionLevel">
    <vt:lpwstr/>
  </property>
  <property fmtid="{D5CDD505-2E9C-101B-9397-08002B2CF9AE}" pid="92" name="NLLPTCProcessLeader">
    <vt:lpwstr/>
  </property>
  <property fmtid="{D5CDD505-2E9C-101B-9397-08002B2CF9AE}" pid="94" name="NLLPTCVISEditor">
    <vt:lpwstr/>
  </property>
</Properties>
</file>